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 Id="rId3" Type="http://schemas.openxmlformats.org/officeDocument/2006/relationships/hyperlink" Target="https://github.com/solana-labs/explorer/blob/master/app/utils/programs.ts#L107" TargetMode="External"/></Relationships>

</file>

<file path=ppt/notesSlides/_rels/notesSlide32.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 Id="rId3" Type="http://schemas.openxmlformats.org/officeDocument/2006/relationships/hyperlink" Target="http://lib.rs" TargetMode="External"/></Relationships>

</file>

<file path=ppt/notesSlides/_rels/notesSlide65.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 Id="rId3" Type="http://schemas.openxmlformats.org/officeDocument/2006/relationships/hyperlink" Target="http://lib.rs" TargetMode="External"/></Relationships>

</file>

<file path=ppt/notesSlides/_rels/notesSlide77.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rPr b="1"/>
              <a:t>INSTRUCTOR</a:t>
            </a:r>
            <a:r>
              <a:t>: Remember to slow down when giving the presentation!</a:t>
            </a:r>
            <a:br/>
            <a:br/>
            <a:r>
              <a:t>Keep this slide on while greeting students</a:t>
            </a:r>
          </a:p>
          <a:p>
            <a:pPr/>
            <a:r>
              <a:t>Show them where breakfast is, bathrooms,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Asymmetric crypto also created digital signatures, and that's the most important part of Solana today.</a:t>
            </a:r>
          </a:p>
          <a:p>
            <a:pPr/>
          </a:p>
          <a:p>
            <a:pPr/>
            <a:r>
              <a:t>Signatures allow systems to prove someone did something.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Also SSH! There’s usually a public key installed on servers you SSH into.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Make a new directory, install TypeScript, Solana web3.js and esrun: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Make a new file called generate-keypair.ts</a:t>
            </a:r>
          </a:p>
          <a:p>
            <a:pPr/>
          </a:p>
          <a:p>
            <a:pPr/>
            <a:r>
              <a:t>Then run it with esrun.</a:t>
            </a:r>
          </a:p>
          <a:p>
            <a:pPr/>
          </a:p>
          <a:p>
            <a:pPr/>
            <a:r>
              <a:t>To make the ✅ emoji: </a:t>
            </a:r>
            <a:br/>
            <a:r>
              <a:t>  on Mac: ctrl + command + space </a:t>
            </a:r>
            <a:br/>
            <a:r>
              <a:t>  Windows: win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Note how we got the keypair back from the private key - we only need to save the private key!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So how does this relate to Solana?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This curve is the 'Ed' in Ed25519.</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Say we have Alice. And Alice has a keypair. </a:t>
            </a:r>
            <a:br/>
            <a:br/>
            <a:r>
              <a:t>The public key will be somewhere n the Ed25519 curve.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p>
          <a:p>
            <a:pPr/>
            <a: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In Solana we use public keys as an </a:t>
            </a:r>
            <a:r>
              <a:rPr b="1"/>
              <a:t>address</a:t>
            </a:r>
            <a:r>
              <a:t>. </a:t>
            </a:r>
          </a:p>
          <a:p>
            <a:pPr/>
            <a:r>
              <a:t>Alice uses the matching private key to sign transactions.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Everyone on Solana has at least one keypair, and the pubkey is used as their address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Transactions that don’t overlap can be processed at the same time</a:t>
            </a:r>
          </a:p>
          <a:p>
            <a:pPr/>
          </a:p>
          <a:p>
            <a:pPr/>
            <a:r>
              <a:t>This seems obvious, but older blockchains generally wait for transactions to complete in order. This makes them very slow.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Here's something you should know when handling money with computers - whether you're talking about Blockchain or not.</a:t>
            </a:r>
          </a:p>
          <a:p>
            <a:pPr/>
          </a:p>
          <a:p>
            <a:pPr/>
            <a:r>
              <a:t>Always do your transactions in minor units to avoid decimal rounding errors.</a:t>
            </a:r>
          </a:p>
          <a:p>
            <a:pPr/>
          </a:p>
          <a:p>
            <a:pPr/>
            <a:r>
              <a:t>So do your transaction in cents for USD, pence for GBP, and... lamports for SOL!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Make a new file called check-balance.ts</a:t>
            </a:r>
          </a:p>
          <a:p>
            <a:pPr/>
          </a:p>
          <a:p>
            <a:pPr/>
            <a:r>
              <a:t>We're not going to load the keypair from a file this time, but instead paste in your public key. We'll explain why later.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Make a new file called generate-keypair.ts</a:t>
            </a:r>
          </a:p>
          <a:p>
            <a:pPr/>
          </a:p>
          <a:p>
            <a:pPr/>
            <a:r>
              <a:t>Then run it with esrun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Ask the class if they want to set up a devnet wallet.</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Ask the class if they want to set up a devnet wallet.</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Ask the class if they want to set up a devnet wallet.</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br/>
            <a:br/>
            <a:r>
              <a:t>NOTE: if a student has trouble during setup, ask the other students to do intros while the student sets up.</a:t>
            </a:r>
          </a:p>
          <a:p>
            <a:pPr/>
          </a:p>
          <a:p>
            <a:pPr/>
            <a:r>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The programs that create tokens, swap tokens, art marketplaces, escrows, market makers, DePIN apps, auctions, retail payments platforms, etc - are called Solana programs.</a:t>
            </a:r>
          </a:p>
          <a:p>
            <a:pPr/>
          </a:p>
          <a:p>
            <a:pPr/>
            <a:r>
              <a:t>Called 'Smart Contracts' in older blockchains</a:t>
            </a:r>
          </a:p>
          <a:p>
            <a:pPr/>
          </a:p>
          <a:p>
            <a:pPr/>
            <a:r>
              <a:rPr u="sng">
                <a:hlinkClick r:id="rId3" invalidUrl="" action="" tgtFrame="" tooltip="" history="1" highlightClick="0" endSnd="0"/>
              </a:rPr>
              <a:t>https://github.com/solana-labs/explorer/blob/master/app/utils/programs.ts#L107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r>
              <a:t>Programs have addresses, too.</a:t>
            </a:r>
          </a:p>
          <a:p>
            <a:pPr/>
            <a:r>
              <a:t>A program address itself is just the program, not its data.</a:t>
            </a:r>
          </a:p>
          <a:p>
            <a:pPr/>
            <a:r>
              <a:t>Memory on your computer works the same way - programs are separated from data.</a:t>
            </a:r>
          </a:p>
          <a:p>
            <a:pPr/>
            <a:r>
              <a:t>Well-known programs are: system, token, token extensions program, metaplex, jupiter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If Alice wants to send Bob 10 SOL, she will:</a:t>
            </a:r>
            <a:br/>
          </a:p>
          <a:p>
            <a:pPr/>
            <a:r>
              <a:t>Use the System program, which has a transfer() function to send SOL</a:t>
            </a:r>
            <a:br/>
            <a:r>
              <a:t>Use the Memo program, which has a memo() function to write a small message as part of the transaction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Here’s the transaction in Solana Explorer - you can see the two instructions inside!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If both instructions complete, 10 SOL is now sent to Bob.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Make a new file called send-sol.ts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If you get money from family overseas, win a hackathon, or buy snacks at Solana events, you’ll be using USDC rather than SOL.</a:t>
            </a:r>
          </a:p>
          <a:p>
            <a:pPr/>
          </a:p>
          <a:p>
            <a:pPr/>
            <a:r>
              <a:t>So how do USDC, PyUSD, Bonk and other non-SOL tokens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Ask students: </a:t>
            </a:r>
          </a:p>
          <a:p>
            <a:pPr/>
            <a:r>
              <a:t>  their name</a:t>
            </a:r>
          </a:p>
          <a:p>
            <a:pPr/>
            <a:r>
              <a:t>  where they work / study</a:t>
            </a:r>
          </a:p>
          <a:p>
            <a:pPr/>
            <a:r>
              <a:t>  why they’re interested in blockchain, or any experience</a:t>
            </a:r>
          </a:p>
          <a:p>
            <a:pPr/>
          </a:p>
          <a:p>
            <a:pPr/>
            <a:r>
              <a:t>STUDENTS GO FIRST! Pick a student to start.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r>
              <a:t>Tokens on Solana each have a distinct </a:t>
            </a:r>
            <a:r>
              <a:rPr b="1"/>
              <a:t>token mint address</a:t>
            </a:r>
            <a:r>
              <a:t>, run by the mint authority -  the person or organisation that produces the token. The mint is the factory that produces tokens.</a:t>
            </a:r>
            <a:br/>
            <a:br/>
            <a:r>
              <a:t>USDC is produced by Circle, and Circle run the USDC mint at an address they put on their website.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p>
          <a:p>
            <a:pPr/>
          </a:p>
          <a:p>
            <a:pPr/>
            <a:r>
              <a:t>It has a mint authority - someone specified by public key allowed to mint new tokens</a:t>
            </a:r>
          </a:p>
          <a:p>
            <a:pPr/>
            <a:r>
              <a:t>It has a freeze authroity - someone specified by public key that can stop new tokens being minted</a:t>
            </a:r>
          </a:p>
          <a:p>
            <a:pP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Shape 670"/>
          <p:cNvSpPr/>
          <p:nvPr>
            <p:ph type="sldImg"/>
          </p:nvPr>
        </p:nvSpPr>
        <p:spPr>
          <a:prstGeom prst="rect">
            <a:avLst/>
          </a:prstGeom>
        </p:spPr>
        <p:txBody>
          <a:bodyPr/>
          <a:lstStyle/>
          <a:p>
            <a:pPr/>
          </a:p>
        </p:txBody>
      </p:sp>
      <p:sp>
        <p:nvSpPr>
          <p:cNvPr id="671" name="Shape 671"/>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r>
              <a:t>Say Alice gets some USDC from Bob. </a:t>
            </a:r>
          </a:p>
          <a:p>
            <a:pPr/>
          </a:p>
          <a:p>
            <a:pPr/>
            <a:r>
              <a:t>We can make a transaction with two instructions:</a:t>
            </a:r>
          </a:p>
          <a:p>
            <a:pPr/>
            <a:r>
              <a:t> - The </a:t>
            </a:r>
            <a:r>
              <a:rPr b="1"/>
              <a:t>associated token program </a:t>
            </a:r>
            <a:r>
              <a:t>has a </a:t>
            </a:r>
            <a:r>
              <a:rPr b="1"/>
              <a:t>buildATA()</a:t>
            </a:r>
            <a:r>
              <a:t> function. This creates the associated token account if it doesn’t already exist.</a:t>
            </a:r>
          </a:p>
          <a:p>
            <a:pPr/>
            <a:r>
              <a:t> - The </a:t>
            </a:r>
            <a:r>
              <a:rPr b="1"/>
              <a:t>token</a:t>
            </a:r>
            <a:r>
              <a:t> account has a </a:t>
            </a:r>
            <a:r>
              <a:rPr b="1"/>
              <a:t>transfer() </a:t>
            </a:r>
            <a:r>
              <a:t>function</a:t>
            </a:r>
          </a:p>
          <a:p>
            <a:pPr/>
          </a:p>
          <a:p>
            <a:pPr/>
            <a:r>
              <a:t>Combining those, Alice now has the USDC in account associated with her wallet.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a:r>
              <a:t>Make an account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a:p>
        </p:txBody>
      </p:sp>
      <p:sp>
        <p:nvSpPr>
          <p:cNvPr id="742" name="Shape 742"/>
          <p:cNvSpPr/>
          <p:nvPr>
            <p:ph type="body" sz="quarter" idx="1"/>
          </p:nvPr>
        </p:nvSpPr>
        <p:spPr>
          <a:prstGeom prst="rect">
            <a:avLst/>
          </a:prstGeom>
        </p:spPr>
        <p:txBody>
          <a:bodyPr/>
          <a:lstStyle/>
          <a:p>
            <a:pPr/>
            <a:r>
              <a:t>Let's mint some tokens.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Crypto starts with cryptography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We can mint the tokens directly to any associated token account - this could be our own ATA, or a classmates.</a:t>
            </a:r>
            <a:br/>
            <a:br/>
            <a:r>
              <a:t>Let's mint to our own token account for now. We can send the tokens to other people later!</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a:p>
        </p:txBody>
      </p:sp>
      <p:sp>
        <p:nvSpPr>
          <p:cNvPr id="759" name="Shape 759"/>
          <p:cNvSpPr/>
          <p:nvPr>
            <p:ph type="body" sz="quarter" idx="1"/>
          </p:nvPr>
        </p:nvSpPr>
        <p:spPr>
          <a:prstGeom prst="rect">
            <a:avLst/>
          </a:prstGeom>
        </p:spPr>
        <p:txBody>
          <a:bodyPr/>
          <a:lstStyle/>
          <a:p>
            <a:pPr/>
            <a:r>
              <a:t>Let's send some tokens. You can </a:t>
            </a:r>
            <a:r>
              <a:rPr b="1"/>
              <a:t>any token that you have</a:t>
            </a:r>
            <a:r>
              <a:t>, to </a:t>
            </a:r>
            <a:r>
              <a:rPr b="1"/>
              <a:t>anyone else in the class</a:t>
            </a:r>
            <a:r>
              <a:t> - you just need to know their wallet address, and the token you want to send.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r>
              <a:t>Send the tokens!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hape 838"/>
          <p:cNvSpPr/>
          <p:nvPr>
            <p:ph type="sldImg"/>
          </p:nvPr>
        </p:nvSpPr>
        <p:spPr>
          <a:prstGeom prst="rect">
            <a:avLst/>
          </a:prstGeom>
        </p:spPr>
        <p:txBody>
          <a:bodyPr/>
          <a:lstStyle/>
          <a:p>
            <a:pPr/>
          </a:p>
        </p:txBody>
      </p:sp>
      <p:sp>
        <p:nvSpPr>
          <p:cNvPr id="839" name="Shape 839"/>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Shape 852"/>
          <p:cNvSpPr/>
          <p:nvPr>
            <p:ph type="sldImg"/>
          </p:nvPr>
        </p:nvSpPr>
        <p:spPr>
          <a:prstGeom prst="rect">
            <a:avLst/>
          </a:prstGeom>
        </p:spPr>
        <p:txBody>
          <a:bodyPr/>
          <a:lstStyle/>
          <a:p>
            <a:pPr/>
          </a:p>
        </p:txBody>
      </p:sp>
      <p:sp>
        <p:nvSpPr>
          <p:cNvPr id="853" name="Shape 85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Shape 869"/>
          <p:cNvSpPr/>
          <p:nvPr>
            <p:ph type="sldImg"/>
          </p:nvPr>
        </p:nvSpPr>
        <p:spPr>
          <a:prstGeom prst="rect">
            <a:avLst/>
          </a:prstGeom>
        </p:spPr>
        <p:txBody>
          <a:bodyPr/>
          <a:lstStyle/>
          <a:p>
            <a:pPr/>
          </a:p>
        </p:txBody>
      </p:sp>
      <p:sp>
        <p:nvSpPr>
          <p:cNvPr id="870" name="Shape 870"/>
          <p:cNvSpPr/>
          <p:nvPr>
            <p:ph type="body" sz="quarter" idx="1"/>
          </p:nvPr>
        </p:nvSpPr>
        <p:spPr>
          <a:prstGeom prst="rect">
            <a:avLst/>
          </a:prstGeom>
        </p:spPr>
        <p:txBody>
          <a:bodyPr/>
          <a:lstStyle/>
          <a:p>
            <a:pPr/>
            <a:r>
              <a:t>Frameworks for other languages, including TypeScript, Python and Move are coming soon.</a:t>
            </a:r>
          </a:p>
          <a:p>
            <a:pPr/>
          </a:p>
          <a:p>
            <a:pPr/>
            <a:r>
              <a:t>These frameworks implement common security checks automatically, and handle common tasks like:</a:t>
            </a:r>
          </a:p>
          <a:p>
            <a:pPr/>
          </a:p>
          <a:p>
            <a:pPr/>
            <a:r>
              <a:t>sending incoming instructions to the right instruction handlers</a:t>
            </a:r>
          </a:p>
          <a:p>
            <a:pPr/>
            <a:r>
              <a:t>deserialising data from incoming transactions</a:t>
            </a:r>
          </a:p>
          <a:p>
            <a:pPr/>
            <a:r>
              <a:t>checking the accounts provided with incoming instructions, for example to check that certain accounts are of a particular type, or are distinct from other accounts.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Shape 883"/>
          <p:cNvSpPr/>
          <p:nvPr>
            <p:ph type="sldImg"/>
          </p:nvPr>
        </p:nvSpPr>
        <p:spPr>
          <a:prstGeom prst="rect">
            <a:avLst/>
          </a:prstGeom>
        </p:spPr>
        <p:txBody>
          <a:bodyPr/>
          <a:lstStyle/>
          <a:p>
            <a:pPr/>
          </a:p>
        </p:txBody>
      </p:sp>
      <p:sp>
        <p:nvSpPr>
          <p:cNvPr id="884" name="Shape 884"/>
          <p:cNvSpPr/>
          <p:nvPr>
            <p:ph type="body" sz="quarter" idx="1"/>
          </p:nvPr>
        </p:nvSpPr>
        <p:spPr>
          <a:prstGeom prst="rect">
            <a:avLst/>
          </a:prstGeom>
        </p:spPr>
        <p:txBody>
          <a:bodyPr/>
          <a:lstStyle/>
          <a:p>
            <a:pPr/>
            <a:r>
              <a:t>If you have VScode, install Rust Analyzer now!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a:r>
              <a:t>If you know TypeScript, Rust is very easy to learn. </a:t>
            </a:r>
            <a:br/>
            <a:br/>
            <a:r>
              <a:t>The biggest difference is Macros, which don't have a TypeScript equivalent. Macros apply to the next statement, wrap around it, and generate code! </a:t>
            </a:r>
            <a:br/>
            <a:br/>
            <a:r>
              <a:t>In TypeScript you might wrap around something with a function, but functions are run at runtime - Rust is compiled to native code, macros can create code that produces fast and efficient compiled output.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People have sometimes had trouble in this lab from mixing favourites and favorites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Cryptography started in ancient Egypt, 5-7000 years ago!</a:t>
            </a:r>
          </a:p>
          <a:p>
            <a:pPr/>
          </a:p>
          <a:p>
            <a:pPr/>
            <a:r>
              <a:t>The earliest crypto was was we now call "symmetric cryptography".</a:t>
            </a:r>
          </a:p>
          <a:p>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8" name="Shape 908"/>
          <p:cNvSpPr/>
          <p:nvPr>
            <p:ph type="sldImg"/>
          </p:nvPr>
        </p:nvSpPr>
        <p:spPr>
          <a:prstGeom prst="rect">
            <a:avLst/>
          </a:prstGeom>
        </p:spPr>
        <p:txBody>
          <a:bodyPr/>
          <a:lstStyle/>
          <a:p>
            <a:pPr/>
          </a:p>
        </p:txBody>
      </p:sp>
      <p:sp>
        <p:nvSpPr>
          <p:cNvPr id="909" name="Shape 909"/>
          <p:cNvSpPr/>
          <p:nvPr>
            <p:ph type="body" sz="quarter" idx="1"/>
          </p:nvPr>
        </p:nvSpPr>
        <p:spPr>
          <a:prstGeom prst="rect">
            <a:avLst/>
          </a:prstGeom>
        </p:spPr>
        <p:txBody>
          <a:bodyPr/>
          <a:lstStyle/>
          <a:p>
            <a:pPr/>
            <a:r>
              <a:t>Remember Anchor uses rustc that comes from Solana CLI, not the global rustc. </a:t>
            </a:r>
            <a:br/>
            <a:br/>
            <a:r>
              <a:t>To see the current rustc: </a:t>
            </a:r>
            <a:br/>
            <a:r>
              <a:t>cargo build-sbf --version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Shape 913"/>
          <p:cNvSpPr/>
          <p:nvPr>
            <p:ph type="sldImg"/>
          </p:nvPr>
        </p:nvSpPr>
        <p:spPr>
          <a:prstGeom prst="rect">
            <a:avLst/>
          </a:prstGeom>
        </p:spPr>
        <p:txBody>
          <a:bodyPr/>
          <a:lstStyle/>
          <a:p>
            <a:pPr/>
          </a:p>
        </p:txBody>
      </p:sp>
      <p:sp>
        <p:nvSpPr>
          <p:cNvPr id="914" name="Shape 914"/>
          <p:cNvSpPr/>
          <p:nvPr>
            <p:ph type="body" sz="quarter" idx="1"/>
          </p:nvPr>
        </p:nvSpPr>
        <p:spPr>
          <a:prstGeom prst="rect">
            <a:avLst/>
          </a:prstGeom>
        </p:spPr>
        <p:txBody>
          <a:bodyPr/>
          <a:lstStyle/>
          <a:p>
            <a:pPr/>
            <a:r>
              <a:t>INSTRUCTOR: there may be errors and warnings, see next slide.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Shape 918"/>
          <p:cNvSpPr/>
          <p:nvPr>
            <p:ph type="sldImg"/>
          </p:nvPr>
        </p:nvSpPr>
        <p:spPr>
          <a:prstGeom prst="rect">
            <a:avLst/>
          </a:prstGeom>
        </p:spPr>
        <p:txBody>
          <a:bodyPr/>
          <a:lstStyle/>
          <a:p>
            <a:pPr/>
          </a:p>
        </p:txBody>
      </p:sp>
      <p:sp>
        <p:nvSpPr>
          <p:cNvPr id="919" name="Shape 919"/>
          <p:cNvSpPr/>
          <p:nvPr>
            <p:ph type="body" sz="quarter" idx="1"/>
          </p:nvPr>
        </p:nvSpPr>
        <p:spPr>
          <a:prstGeom prst="rect">
            <a:avLst/>
          </a:prstGeom>
        </p:spPr>
        <p:txBody>
          <a:bodyPr/>
          <a:lstStyle/>
          <a:p>
            <a:pPr/>
            <a:r>
              <a:t>Ensure 'anchor test' finishes without errors before moving on.</a:t>
            </a:r>
            <a:br/>
            <a:br/>
            <a:r>
              <a:t>INSTRUCTOR: nearly all students will have the solana-program error. </a:t>
            </a:r>
            <a:br/>
            <a:r>
              <a:t>This will eventually be fixed by Anza: https://github.com/solana-labs/solana/issues/32503</a:t>
            </a:r>
            <a:b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hape 923"/>
          <p:cNvSpPr/>
          <p:nvPr>
            <p:ph type="sldImg"/>
          </p:nvPr>
        </p:nvSpPr>
        <p:spPr>
          <a:prstGeom prst="rect">
            <a:avLst/>
          </a:prstGeom>
        </p:spPr>
        <p:txBody>
          <a:bodyPr/>
          <a:lstStyle/>
          <a:p>
            <a:pPr/>
          </a:p>
        </p:txBody>
      </p:sp>
      <p:sp>
        <p:nvSpPr>
          <p:cNvPr id="924" name="Shape 924"/>
          <p:cNvSpPr/>
          <p:nvPr>
            <p:ph type="body" sz="quarter" idx="1"/>
          </p:nvPr>
        </p:nvSpPr>
        <p:spPr>
          <a:prstGeom prst="rect">
            <a:avLst/>
          </a:prstGeom>
        </p:spPr>
        <p:txBody>
          <a:bodyPr/>
          <a:lstStyle/>
          <a:p>
            <a:pPr/>
            <a:r>
              <a:t>INSTRUCTOR: The keypair for your program's ID is in 'target/deploy'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Shape 930"/>
          <p:cNvSpPr/>
          <p:nvPr>
            <p:ph type="sldImg"/>
          </p:nvPr>
        </p:nvSpPr>
        <p:spPr>
          <a:prstGeom prst="rect">
            <a:avLst/>
          </a:prstGeom>
        </p:spPr>
        <p:txBody>
          <a:bodyPr/>
          <a:lstStyle/>
          <a:p>
            <a:pPr/>
          </a:p>
        </p:txBody>
      </p:sp>
      <p:sp>
        <p:nvSpPr>
          <p:cNvPr id="931" name="Shape 931"/>
          <p:cNvSpPr/>
          <p:nvPr>
            <p:ph type="body" sz="quarter" idx="1"/>
          </p:nvPr>
        </p:nvSpPr>
        <p:spPr>
          <a:prstGeom prst="rect">
            <a:avLst/>
          </a:prstGeom>
        </p:spPr>
        <p:txBody>
          <a:bodyPr/>
          <a:lstStyle/>
          <a:p>
            <a:pPr/>
            <a:r>
              <a:t>For smaller Anchor projects, </a:t>
            </a:r>
            <a:r>
              <a:rPr u="sng">
                <a:hlinkClick r:id="rId3" invalidUrl="" action="" tgtFrame="" tooltip="" history="1" highlightClick="0" endSnd="0"/>
              </a:rPr>
              <a:t>lib.rs</a:t>
            </a:r>
            <a:r>
              <a:t> is where the action happens</a:t>
            </a:r>
          </a:p>
          <a:p>
            <a:pPr/>
          </a:p>
          <a:p>
            <a:pPr/>
            <a:r>
              <a:rPr b="1"/>
              <a:t>use</a:t>
            </a:r>
            <a:r>
              <a:t> is like import. The anchor 'prelude' is the most common parts of Anchor - things like the 'program' macro and 'declare_id' are all part of the Anchor prelude. We import everything to save us from typing the full path!</a:t>
            </a:r>
          </a:p>
          <a:p>
            <a:pPr/>
          </a:p>
          <a:p>
            <a:pPr/>
          </a:p>
          <a:p>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Shape 938"/>
          <p:cNvSpPr/>
          <p:nvPr>
            <p:ph type="sldImg"/>
          </p:nvPr>
        </p:nvSpPr>
        <p:spPr>
          <a:prstGeom prst="rect">
            <a:avLst/>
          </a:prstGeom>
        </p:spPr>
        <p:txBody>
          <a:bodyPr/>
          <a:lstStyle/>
          <a:p>
            <a:pPr/>
          </a:p>
        </p:txBody>
      </p:sp>
      <p:sp>
        <p:nvSpPr>
          <p:cNvPr id="939" name="Shape 939"/>
          <p:cNvSpPr/>
          <p:nvPr>
            <p:ph type="body" sz="quarter" idx="1"/>
          </p:nvPr>
        </p:nvSpPr>
        <p:spPr>
          <a:prstGeom prst="rect">
            <a:avLst/>
          </a:prstGeom>
        </p:spPr>
        <p:txBody>
          <a:bodyPr/>
          <a:lstStyle/>
          <a:p>
            <a:pPr/>
            <a:r>
              <a:t>The 'mod' makes a Rust module. The '#[program]' macro turns that module into a Solana program! This means all the functions inside are Solana instruction handlers!</a:t>
            </a:r>
            <a:br/>
            <a:br/>
            <a:r>
              <a:t>Our set_favorites() function takes favorites from a user and saves them to a PDA.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p>
            <a:pPr/>
            <a:r>
              <a:t>We need to define the structure (like a TypeScript interface) for the data that will be stored inside the Favorites account.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a:r>
              <a:t>Lastly, we need to make another struct for the accounts used by set_favorites() function.</a:t>
            </a:r>
            <a:br/>
            <a:br/>
            <a:r>
              <a:rPr b="1"/>
              <a:t>Note</a:t>
            </a:r>
            <a:r>
              <a:t>: Anchor's naming convention is a little unusual: we name the Account struct </a:t>
            </a:r>
            <a:r>
              <a:rPr b="1"/>
              <a:t>the same name</a:t>
            </a:r>
            <a:r>
              <a:t> as the function. SetFavorites (in TitleCase) is the struct for the set_favorites (in snake_case) function!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t>Anchor comes with an inbuilt copy of web3.js, so we can just do:</a:t>
            </a:r>
          </a:p>
          <a:p>
            <a:pPr/>
          </a:p>
          <a:p>
            <a:pPr/>
            <a:r>
              <a:t>const web3 = anchor.web3;</a:t>
            </a:r>
          </a:p>
          <a:p>
            <a:pPr/>
          </a:p>
          <a:p>
            <a:pPr/>
            <a:r>
              <a:t>Instead of importing it.</a:t>
            </a:r>
          </a:p>
          <a:p>
            <a:pPr/>
          </a:p>
          <a:p>
            <a:pPr/>
            <a:r>
              <a:t>Most of our setup is just making Anchor use the settings in Anchor.toml, including a default user and a particular cluster to run the validator on. </a:t>
            </a:r>
          </a:p>
          <a:p>
            <a:pPr/>
          </a:p>
          <a:p>
            <a:pPr/>
            <a:r>
              <a:t>Anchor projects are debugged on localhost. We don't need to airdrop to the local validator, but we've added a before() function here to show why!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Shape 979"/>
          <p:cNvSpPr/>
          <p:nvPr>
            <p:ph type="sldImg"/>
          </p:nvPr>
        </p:nvSpPr>
        <p:spPr>
          <a:prstGeom prst="rect">
            <a:avLst/>
          </a:prstGeom>
        </p:spPr>
        <p:txBody>
          <a:bodyPr/>
          <a:lstStyle/>
          <a:p>
            <a:pPr/>
          </a:p>
        </p:txBody>
      </p:sp>
      <p:sp>
        <p:nvSpPr>
          <p:cNvPr id="980" name="Shape 980"/>
          <p:cNvSpPr/>
          <p:nvPr>
            <p:ph type="body" sz="quarter" idx="1"/>
          </p:nvPr>
        </p:nvSpPr>
        <p:spPr>
          <a:prstGeom prst="rect">
            <a:avLst/>
          </a:prstGeom>
        </p:spPr>
        <p:txBody>
          <a:bodyPr/>
          <a:lstStyle/>
          <a:p>
            <a:pPr/>
            <a:r>
              <a:t>Let's also check that people can't write to other people's favorites—i.e., unless they're the signer, writing the favorites for our user should fail.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Examples of symmetric cryptography: </a:t>
            </a:r>
            <a:br/>
            <a:br/>
            <a:r>
              <a:t>Mary Queen of Scots in the tower of London - sent messages to her guards using a symmetric cipher</a:t>
            </a:r>
          </a:p>
          <a:p>
            <a:pPr/>
            <a:r>
              <a:t>The Axis powers in WW2 with the enigma machine</a:t>
            </a:r>
          </a:p>
          <a:p>
            <a:pPr/>
          </a:p>
          <a:p>
            <a:pPr/>
          </a:p>
          <a:p>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Shape 1004"/>
          <p:cNvSpPr/>
          <p:nvPr>
            <p:ph type="sldImg"/>
          </p:nvPr>
        </p:nvSpPr>
        <p:spPr>
          <a:prstGeom prst="rect">
            <a:avLst/>
          </a:prstGeom>
        </p:spPr>
        <p:txBody>
          <a:bodyPr/>
          <a:lstStyle/>
          <a:p>
            <a:pPr/>
          </a:p>
        </p:txBody>
      </p:sp>
      <p:sp>
        <p:nvSpPr>
          <p:cNvPr id="1005" name="Shape 1005"/>
          <p:cNvSpPr/>
          <p:nvPr>
            <p:ph type="body" sz="quarter" idx="1"/>
          </p:nvPr>
        </p:nvSpPr>
        <p:spPr>
          <a:prstGeom prst="rect">
            <a:avLst/>
          </a:prstGeom>
        </p:spPr>
        <p:txBody>
          <a:bodyPr/>
          <a:lstStyle/>
          <a:p>
            <a:pPr/>
            <a:r>
              <a:t>For example, Alice wants 100 WIF, and is offering to swap 10 USDC.</a:t>
            </a:r>
          </a:p>
          <a:p>
            <a:pPr/>
          </a:p>
          <a:p>
            <a:pPr/>
            <a:r>
              <a:t>Without our program, the users would have to swap with each other manually. </a:t>
            </a:r>
            <a:b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Shape 1014"/>
          <p:cNvSpPr/>
          <p:nvPr>
            <p:ph type="sldImg"/>
          </p:nvPr>
        </p:nvSpPr>
        <p:spPr>
          <a:prstGeom prst="rect">
            <a:avLst/>
          </a:prstGeom>
        </p:spPr>
        <p:txBody>
          <a:bodyPr/>
          <a:lstStyle/>
          <a:p>
            <a:pPr/>
          </a:p>
        </p:txBody>
      </p:sp>
      <p:sp>
        <p:nvSpPr>
          <p:cNvPr id="1015" name="Shape 1015"/>
          <p:cNvSpPr/>
          <p:nvPr>
            <p:ph type="body" sz="quarter" idx="1"/>
          </p:nvPr>
        </p:nvSpPr>
        <p:spPr>
          <a:prstGeom prst="rect">
            <a:avLst/>
          </a:prstGeom>
        </p:spPr>
        <p:txBody>
          <a:bodyPr/>
          <a:lstStyle/>
          <a:p>
            <a:pPr/>
            <a:br/>
            <a:r>
              <a:t>What if Bob promised to send Alice 100 WIF but took the 10 USDC instead and ran? </a:t>
            </a:r>
            <a:br/>
            <a:br/>
            <a:r>
              <a:t>Or what if Alice was dishonest, received the 10 USDC, and decided not to send the 100 WIF?</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Shape 1048"/>
          <p:cNvSpPr/>
          <p:nvPr>
            <p:ph type="sldImg"/>
          </p:nvPr>
        </p:nvSpPr>
        <p:spPr>
          <a:prstGeom prst="rect">
            <a:avLst/>
          </a:prstGeom>
        </p:spPr>
        <p:txBody>
          <a:bodyPr/>
          <a:lstStyle/>
          <a:p>
            <a:pPr/>
          </a:p>
        </p:txBody>
      </p:sp>
      <p:sp>
        <p:nvSpPr>
          <p:cNvPr id="1049" name="Shape 1049"/>
          <p:cNvSpPr/>
          <p:nvPr>
            <p:ph type="body" sz="quarter" idx="1"/>
          </p:nvPr>
        </p:nvSpPr>
        <p:spPr>
          <a:prstGeom prst="rect">
            <a:avLst/>
          </a:prstGeom>
        </p:spPr>
        <p:txBody>
          <a:bodyPr/>
          <a:lstStyle/>
          <a:p>
            <a:pPr/>
            <a:r>
              <a:t>When we add our Accounts struct, it will seem like a lot of accounts. But it's literally just the accounts you see in this diagram.</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Shape 1063"/>
          <p:cNvSpPr/>
          <p:nvPr>
            <p:ph type="sldImg"/>
          </p:nvPr>
        </p:nvSpPr>
        <p:spPr>
          <a:prstGeom prst="rect">
            <a:avLst/>
          </a:prstGeom>
        </p:spPr>
        <p:txBody>
          <a:bodyPr/>
          <a:lstStyle/>
          <a:p>
            <a:pPr/>
          </a:p>
        </p:txBody>
      </p:sp>
      <p:sp>
        <p:nvSpPr>
          <p:cNvPr id="1064" name="Shape 1064"/>
          <p:cNvSpPr/>
          <p:nvPr>
            <p:ph type="body" sz="quarter" idx="1"/>
          </p:nvPr>
        </p:nvSpPr>
        <p:spPr>
          <a:prstGeom prst="rect">
            <a:avLst/>
          </a:prstGeom>
        </p:spPr>
        <p:txBody>
          <a:bodyPr/>
          <a:lstStyle/>
          <a:p>
            <a:pPr/>
            <a:r>
              <a:t>Make sure everything works out of the box before continuing. You may need to apply some of the fixes from the previous lab.</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Shape 1073"/>
          <p:cNvSpPr/>
          <p:nvPr>
            <p:ph type="sldImg"/>
          </p:nvPr>
        </p:nvSpPr>
        <p:spPr>
          <a:prstGeom prst="rect">
            <a:avLst/>
          </a:prstGeom>
        </p:spPr>
        <p:txBody>
          <a:bodyPr/>
          <a:lstStyle/>
          <a:p>
            <a:pPr/>
          </a:p>
        </p:txBody>
      </p:sp>
      <p:sp>
        <p:nvSpPr>
          <p:cNvPr id="1074" name="Shape 1074"/>
          <p:cNvSpPr/>
          <p:nvPr>
            <p:ph type="body" sz="quarter" idx="1"/>
          </p:nvPr>
        </p:nvSpPr>
        <p:spPr>
          <a:prstGeom prst="rect">
            <a:avLst/>
          </a:prstGeom>
        </p:spPr>
        <p:txBody>
          <a:bodyPr/>
          <a:lstStyle/>
          <a:p>
            <a:pPr/>
            <a:r>
              <a:t>Anchor SPL allows us to use SPL tokens (anything other than SOL) in Anchor.</a:t>
            </a:r>
            <a:br/>
            <a:b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p>
            <a:pPr/>
            <a:r>
              <a:t>Create our Offer struct, which defines what an offer account will look like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1" name="Shape 1091"/>
          <p:cNvSpPr/>
          <p:nvPr>
            <p:ph type="sldImg"/>
          </p:nvPr>
        </p:nvSpPr>
        <p:spPr>
          <a:prstGeom prst="rect">
            <a:avLst/>
          </a:prstGeom>
        </p:spPr>
        <p:txBody>
          <a:bodyPr/>
          <a:lstStyle/>
          <a:p>
            <a:pPr/>
          </a:p>
        </p:txBody>
      </p:sp>
      <p:sp>
        <p:nvSpPr>
          <p:cNvPr id="1092" name="Shape 1092"/>
          <p:cNvSpPr/>
          <p:nvPr>
            <p:ph type="body" sz="quarter" idx="1"/>
          </p:nvPr>
        </p:nvSpPr>
        <p:spPr>
          <a:prstGeom prst="rect">
            <a:avLst/>
          </a:prstGeom>
        </p:spPr>
        <p:txBody>
          <a:bodyPr/>
          <a:lstStyle/>
          <a:p>
            <a:pPr/>
            <a:r>
              <a:t>We're using the 'multiple files' template, which involves putting code related to each instruction handler into its own file rather than using </a:t>
            </a:r>
            <a:r>
              <a:rPr u="sng">
                <a:hlinkClick r:id="rId3" invalidUrl="" action="" tgtFrame="" tooltip="" history="1" highlightClick="0" endSnd="0"/>
              </a:rPr>
              <a:t>lib.rs</a:t>
            </a:r>
            <a:r>
              <a:t> for everything.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Shape 1099"/>
          <p:cNvSpPr/>
          <p:nvPr>
            <p:ph type="sldImg"/>
          </p:nvPr>
        </p:nvSpPr>
        <p:spPr>
          <a:prstGeom prst="rect">
            <a:avLst/>
          </a:prstGeom>
        </p:spPr>
        <p:txBody>
          <a:bodyPr/>
          <a:lstStyle/>
          <a:p>
            <a:pPr/>
          </a:p>
        </p:txBody>
      </p:sp>
      <p:sp>
        <p:nvSpPr>
          <p:cNvPr id="1100" name="Shape 1100"/>
          <p:cNvSpPr/>
          <p:nvPr>
            <p:ph type="body" sz="quarter" idx="1"/>
          </p:nvPr>
        </p:nvSpPr>
        <p:spPr>
          <a:prstGeom prst="rect">
            <a:avLst/>
          </a:prstGeom>
        </p:spPr>
        <p:txBody>
          <a:bodyPr/>
          <a:lstStyle/>
          <a:p>
            <a:pPr/>
          </a:p>
          <a:p>
            <a:pPr/>
            <a:r>
              <a:t>Create the accounts struct we'll make for MakeOffer. </a:t>
            </a:r>
          </a:p>
          <a:p>
            <a:pPr/>
          </a:p>
          <a:p>
            <a:pPr/>
            <a:r>
              <a:t>The `instruction` macro allows our struct to access `id` from our instruction handler to set up the address for our `offer` account.</a:t>
            </a:r>
            <a:br/>
            <a:br/>
            <a:r>
              <a:t>These are the accounts we saw on the diagram earlier!</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Shape 1107"/>
          <p:cNvSpPr/>
          <p:nvPr>
            <p:ph type="sldImg"/>
          </p:nvPr>
        </p:nvSpPr>
        <p:spPr>
          <a:prstGeom prst="rect">
            <a:avLst/>
          </a:prstGeom>
        </p:spPr>
        <p:txBody>
          <a:bodyPr/>
          <a:lstStyle/>
          <a:p>
            <a:pPr/>
          </a:p>
        </p:txBody>
      </p:sp>
      <p:sp>
        <p:nvSpPr>
          <p:cNvPr id="1108" name="Shape 1108"/>
          <p:cNvSpPr/>
          <p:nvPr>
            <p:ph type="body" sz="quarter" idx="1"/>
          </p:nvPr>
        </p:nvSpPr>
        <p:spPr>
          <a:prstGeom prst="rect">
            <a:avLst/>
          </a:prstGeom>
        </p:spPr>
        <p:txBody>
          <a:bodyPr/>
          <a:lstStyle/>
          <a:p>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Shape 1114"/>
          <p:cNvSpPr/>
          <p:nvPr>
            <p:ph type="sldImg"/>
          </p:nvPr>
        </p:nvSpPr>
        <p:spPr>
          <a:prstGeom prst="rect">
            <a:avLst/>
          </a:prstGeom>
        </p:spPr>
        <p:txBody>
          <a:bodyPr/>
          <a:lstStyle/>
          <a:p>
            <a:pPr/>
          </a:p>
        </p:txBody>
      </p:sp>
      <p:sp>
        <p:nvSpPr>
          <p:cNvPr id="1115" name="Shape 1115"/>
          <p:cNvSpPr/>
          <p:nvPr>
            <p:ph type="body" sz="quarter" idx="1"/>
          </p:nvPr>
        </p:nvSpPr>
        <p:spPr>
          <a:prstGeom prst="rect">
            <a:avLst/>
          </a:prstGeom>
        </p:spPr>
        <p:txBody>
          <a:bodyPr/>
          <a:lstStyle/>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Symmetric cryptography was all of cryptography until the 1970s, when asymmetric cryptography was introduced by these 3 gentlemen: Rivest, Shamir, Adleman</a:t>
            </a:r>
          </a:p>
          <a:p>
            <a:pPr/>
          </a:p>
          <a:p>
            <a:pPr/>
            <a:r>
              <a:t>Also Clifford Cocks in the UK!</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Shape 1120"/>
          <p:cNvSpPr/>
          <p:nvPr>
            <p:ph type="sldImg"/>
          </p:nvPr>
        </p:nvSpPr>
        <p:spPr>
          <a:prstGeom prst="rect">
            <a:avLst/>
          </a:prstGeom>
        </p:spPr>
        <p:txBody>
          <a:bodyPr/>
          <a:lstStyle/>
          <a:p>
            <a:pPr/>
          </a:p>
        </p:txBody>
      </p:sp>
      <p:sp>
        <p:nvSpPr>
          <p:cNvPr id="1121" name="Shape 1121"/>
          <p:cNvSpPr/>
          <p:nvPr>
            <p:ph type="body" sz="quarter" idx="1"/>
          </p:nvPr>
        </p:nvSpPr>
        <p:spPr>
          <a:prstGeom prst="rect">
            <a:avLst/>
          </a:prstGeom>
        </p:spPr>
        <p:txBody>
          <a:bodyPr/>
          <a:lstStyle/>
          <a:p>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Shape 1127"/>
          <p:cNvSpPr/>
          <p:nvPr>
            <p:ph type="sldImg"/>
          </p:nvPr>
        </p:nvSpPr>
        <p:spPr>
          <a:prstGeom prst="rect">
            <a:avLst/>
          </a:prstGeom>
        </p:spPr>
        <p:txBody>
          <a:bodyPr/>
          <a:lstStyle/>
          <a:p>
            <a:pPr/>
          </a:p>
        </p:txBody>
      </p:sp>
      <p:sp>
        <p:nvSpPr>
          <p:cNvPr id="1128" name="Shape 1128"/>
          <p:cNvSpPr/>
          <p:nvPr>
            <p:ph type="body" sz="quarter" idx="1"/>
          </p:nvPr>
        </p:nvSpPr>
        <p:spPr>
          <a:prstGeom prst="rect">
            <a:avLst/>
          </a:prstGeom>
        </p:spPr>
        <p:txBody>
          <a:bodyPr/>
          <a:lstStyle/>
          <a:p>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Shape 1135"/>
          <p:cNvSpPr/>
          <p:nvPr>
            <p:ph type="sldImg"/>
          </p:nvPr>
        </p:nvSpPr>
        <p:spPr>
          <a:prstGeom prst="rect">
            <a:avLst/>
          </a:prstGeom>
        </p:spPr>
        <p:txBody>
          <a:bodyPr/>
          <a:lstStyle/>
          <a:p>
            <a:pPr/>
          </a:p>
        </p:txBody>
      </p:sp>
      <p:sp>
        <p:nvSpPr>
          <p:cNvPr id="1136" name="Shape 1136"/>
          <p:cNvSpPr/>
          <p:nvPr>
            <p:ph type="body" sz="quarter" idx="1"/>
          </p:nvPr>
        </p:nvSpPr>
        <p:spPr>
          <a:prstGeom prst="rect">
            <a:avLst/>
          </a:prstGeom>
        </p:spPr>
        <p:txBody>
          <a:bodyPr/>
          <a:lstStyle/>
          <a:p>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Shape 1147"/>
          <p:cNvSpPr/>
          <p:nvPr>
            <p:ph type="sldImg"/>
          </p:nvPr>
        </p:nvSpPr>
        <p:spPr>
          <a:prstGeom prst="rect">
            <a:avLst/>
          </a:prstGeom>
        </p:spPr>
        <p:txBody>
          <a:bodyPr/>
          <a:lstStyle/>
          <a:p>
            <a:pPr/>
          </a:p>
        </p:txBody>
      </p:sp>
      <p:sp>
        <p:nvSpPr>
          <p:cNvPr id="1148" name="Shape 1148"/>
          <p:cNvSpPr/>
          <p:nvPr>
            <p:ph type="body" sz="quarter" idx="1"/>
          </p:nvPr>
        </p:nvSpPr>
        <p:spPr>
          <a:prstGeom prst="rect">
            <a:avLst/>
          </a:prstGeom>
        </p:spPr>
        <p:txBody>
          <a:bodyPr/>
          <a:lstStyle/>
          <a:p>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Shape 1154"/>
          <p:cNvSpPr/>
          <p:nvPr>
            <p:ph type="sldImg"/>
          </p:nvPr>
        </p:nvSpPr>
        <p:spPr>
          <a:prstGeom prst="rect">
            <a:avLst/>
          </a:prstGeom>
        </p:spPr>
        <p:txBody>
          <a:bodyPr/>
          <a:lstStyle/>
          <a:p>
            <a:pPr/>
          </a:p>
        </p:txBody>
      </p:sp>
      <p:sp>
        <p:nvSpPr>
          <p:cNvPr id="1155" name="Shape 1155"/>
          <p:cNvSpPr/>
          <p:nvPr>
            <p:ph type="body" sz="quarter" idx="1"/>
          </p:nvPr>
        </p:nvSpPr>
        <p:spPr>
          <a:prstGeom prst="rect">
            <a:avLst/>
          </a:prstGeom>
        </p:spPr>
        <p:txBody>
          <a:bodyPr/>
          <a:lstStyle/>
          <a:p>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Shape 1161"/>
          <p:cNvSpPr/>
          <p:nvPr>
            <p:ph type="sldImg"/>
          </p:nvPr>
        </p:nvSpPr>
        <p:spPr>
          <a:prstGeom prst="rect">
            <a:avLst/>
          </a:prstGeom>
        </p:spPr>
        <p:txBody>
          <a:bodyPr/>
          <a:lstStyle/>
          <a:p>
            <a:pPr/>
          </a:p>
        </p:txBody>
      </p:sp>
      <p:sp>
        <p:nvSpPr>
          <p:cNvPr id="1162" name="Shape 1162"/>
          <p:cNvSpPr/>
          <p:nvPr>
            <p:ph type="body" sz="quarter" idx="1"/>
          </p:nvPr>
        </p:nvSpPr>
        <p:spPr>
          <a:prstGeom prst="rect">
            <a:avLst/>
          </a:prstGeom>
        </p:spPr>
        <p:txBody>
          <a:bodyPr/>
          <a:lstStyle/>
          <a:p>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a:p>
        </p:txBody>
      </p:sp>
      <p:sp>
        <p:nvSpPr>
          <p:cNvPr id="1169" name="Shape 1169"/>
          <p:cNvSpPr/>
          <p:nvPr>
            <p:ph type="body" sz="quarter" idx="1"/>
          </p:nvPr>
        </p:nvSpPr>
        <p:spPr>
          <a:prstGeom prst="rect">
            <a:avLst/>
          </a:prstGeom>
        </p:spPr>
        <p:txBody>
          <a:bodyPr/>
          <a:lstStyle/>
          <a:p>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Shape 1175"/>
          <p:cNvSpPr/>
          <p:nvPr>
            <p:ph type="sldImg"/>
          </p:nvPr>
        </p:nvSpPr>
        <p:spPr>
          <a:prstGeom prst="rect">
            <a:avLst/>
          </a:prstGeom>
        </p:spPr>
        <p:txBody>
          <a:bodyPr/>
          <a:lstStyle/>
          <a:p>
            <a:pPr/>
          </a:p>
        </p:txBody>
      </p:sp>
      <p:sp>
        <p:nvSpPr>
          <p:cNvPr id="1176" name="Shape 1176"/>
          <p:cNvSpPr/>
          <p:nvPr>
            <p:ph type="body" sz="quarter" idx="1"/>
          </p:nvPr>
        </p:nvSpPr>
        <p:spPr>
          <a:prstGeom prst="rect">
            <a:avLst/>
          </a:prstGeom>
        </p:spPr>
        <p:txBody>
          <a:bodyPr/>
          <a:lstStyle/>
          <a:p>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Shape 1182"/>
          <p:cNvSpPr/>
          <p:nvPr>
            <p:ph type="sldImg"/>
          </p:nvPr>
        </p:nvSpPr>
        <p:spPr>
          <a:prstGeom prst="rect">
            <a:avLst/>
          </a:prstGeom>
        </p:spPr>
        <p:txBody>
          <a:bodyPr/>
          <a:lstStyle/>
          <a:p>
            <a:pPr/>
          </a:p>
        </p:txBody>
      </p:sp>
      <p:sp>
        <p:nvSpPr>
          <p:cNvPr id="1183" name="Shape 1183"/>
          <p:cNvSpPr/>
          <p:nvPr>
            <p:ph type="body" sz="quarter" idx="1"/>
          </p:nvPr>
        </p:nvSpPr>
        <p:spPr>
          <a:prstGeom prst="rect">
            <a:avLst/>
          </a:prstGeom>
        </p:spPr>
        <p:txBody>
          <a:bodyPr/>
          <a:lstStyle/>
          <a:p>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Shape 1188"/>
          <p:cNvSpPr/>
          <p:nvPr>
            <p:ph type="sldImg"/>
          </p:nvPr>
        </p:nvSpPr>
        <p:spPr>
          <a:prstGeom prst="rect">
            <a:avLst/>
          </a:prstGeom>
        </p:spPr>
        <p:txBody>
          <a:bodyPr/>
          <a:lstStyle/>
          <a:p>
            <a:pPr/>
          </a:p>
        </p:txBody>
      </p:sp>
      <p:sp>
        <p:nvSpPr>
          <p:cNvPr id="1189" name="Shape 1189"/>
          <p:cNvSpPr/>
          <p:nvPr>
            <p:ph type="body" sz="quarter" idx="1"/>
          </p:nvPr>
        </p:nvSpPr>
        <p:spPr>
          <a:prstGeom prst="rect">
            <a:avLst/>
          </a:prstGeom>
        </p:spPr>
        <p:txBody>
          <a:bodyPr/>
          <a:lstStyle/>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How do you stop the person that runs your Wifi or ISP from knowing your passwords?</a:t>
            </a:r>
          </a:p>
          <a:p>
            <a:pPr/>
          </a:p>
          <a:p>
            <a:pPr/>
            <a:r>
              <a:t>When you visit a website, the website presents a certificate that includes a public key</a:t>
            </a:r>
          </a:p>
          <a:p>
            <a:pPr/>
          </a:p>
          <a:p>
            <a:pPr/>
            <a:r>
              <a:t>Your logins, passwords etc are sent to that website encrypted with the websites public key, so only the website - which has the matching private key - can read them. </a:t>
            </a:r>
          </a:p>
          <a:p>
            <a:pPr/>
          </a:p>
          <a:p>
            <a:pPr/>
            <a:r>
              <a:t>* note: we are ignoring TLS session keys to simplify the discussion.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Shape 1194"/>
          <p:cNvSpPr/>
          <p:nvPr>
            <p:ph type="sldImg"/>
          </p:nvPr>
        </p:nvSpPr>
        <p:spPr>
          <a:prstGeom prst="rect">
            <a:avLst/>
          </a:prstGeom>
        </p:spPr>
        <p:txBody>
          <a:bodyPr/>
          <a:lstStyle/>
          <a:p>
            <a:pPr/>
          </a:p>
        </p:txBody>
      </p:sp>
      <p:sp>
        <p:nvSpPr>
          <p:cNvPr id="1195" name="Shape 1195"/>
          <p:cNvSpPr/>
          <p:nvPr>
            <p:ph type="body" sz="quarter" idx="1"/>
          </p:nvPr>
        </p:nvSpPr>
        <p:spPr>
          <a:prstGeom prst="rect">
            <a:avLst/>
          </a:prstGeom>
        </p:spPr>
        <p:txBody>
          <a:bodyPr/>
          <a:lstStyle/>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lib.rs" TargetMode="Externa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lib.rs" TargetMode="External"/><Relationship Id="rId4" Type="http://schemas.openxmlformats.org/officeDocument/2006/relationships/image" Target="../media/image61.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lib.rs" TargetMode="External"/><Relationship Id="rId4" Type="http://schemas.openxmlformats.org/officeDocument/2006/relationships/image" Target="../media/image6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lib.rs" TargetMode="Externa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66.png"/><Relationship Id="rId8" Type="http://schemas.openxmlformats.org/officeDocument/2006/relationships/image" Target="../media/image67.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66.png"/><Relationship Id="rId8" Type="http://schemas.openxmlformats.org/officeDocument/2006/relationships/image" Target="../media/image67.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68.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9.png"/><Relationship Id="rId10" Type="http://schemas.openxmlformats.org/officeDocument/2006/relationships/image" Target="../media/image71.png"/><Relationship Id="rId11" Type="http://schemas.openxmlformats.org/officeDocument/2006/relationships/image" Target="../media/image70.png"/><Relationship Id="rId12" Type="http://schemas.openxmlformats.org/officeDocument/2006/relationships/image" Target="../media/image68.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constants.rs" TargetMode="Externa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0.png"/><Relationship Id="rId4" Type="http://schemas.openxmlformats.org/officeDocument/2006/relationships/hyperlink" Target="http://mod.rs" TargetMode="Externa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mod.rs"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hyperlink" Target="http://make_offer.rs" TargetMode="External"/><Relationship Id="rId4" Type="http://schemas.openxmlformats.org/officeDocument/2006/relationships/image" Target="../media/image7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hyperlink" Target="http://lib.rs" TargetMode="Externa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github.com/solana-developers/professional-education/blob/main/labs/escrow/tests/escrow.ts"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http://mod.rs"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take_offer.rs"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take_offer.rs" TargetMode="Externa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take_offer.r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take_offer.rs"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hyperlink" Target="http://take_offer.rs" TargetMode="Externa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hyperlink" Target="http://take_offer.rs" TargetMode="Externa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http://lib.rs"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6.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hyperlink" Target="https://book.anchor-lang.com" TargetMode="External"/><Relationship Id="rId5" Type="http://schemas.openxmlformats.org/officeDocument/2006/relationships/image" Target="../media/image5.png"/><Relationship Id="rId6"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me/+ro8_m3J1X7E2NDQ8"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6.png"/><Relationship Id="rId15" Type="http://schemas.openxmlformats.org/officeDocument/2006/relationships/image" Target="../media/image3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37.png"/><Relationship Id="rId10" Type="http://schemas.openxmlformats.org/officeDocument/2006/relationships/image" Target="../media/image3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14.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44.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0.png"/><Relationship Id="rId10" Type="http://schemas.openxmlformats.org/officeDocument/2006/relationships/image" Target="../media/image47.png"/><Relationship Id="rId11" Type="http://schemas.openxmlformats.org/officeDocument/2006/relationships/image" Target="../media/image4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44.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14.png"/><Relationship Id="rId12" Type="http://schemas.openxmlformats.org/officeDocument/2006/relationships/image" Target="../media/image48.png"/><Relationship Id="rId13" Type="http://schemas.openxmlformats.org/officeDocument/2006/relationships/image" Target="../media/image5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4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6"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4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5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61.png"/><Relationship Id="rId8" Type="http://schemas.openxmlformats.org/officeDocument/2006/relationships/image" Target="../media/image62.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extLst/>
          </a:blip>
          <a:stretch>
            <a:fillRect/>
          </a:stretch>
        </p:blipFill>
        <p:spPr>
          <a:xfrm>
            <a:off x="80969" y="-93185"/>
            <a:ext cx="12223082" cy="9984552"/>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10495315" y="-30167"/>
            <a:ext cx="13801045" cy="14182734"/>
          </a:xfrm>
          <a:prstGeom prst="rect">
            <a:avLst/>
          </a:prstGeom>
          <a:ln w="12700">
            <a:miter lim="400000"/>
          </a:ln>
        </p:spPr>
      </p:pic>
      <p:sp>
        <p:nvSpPr>
          <p:cNvPr id="153" name="SOLANA FOUNDATION"/>
          <p:cNvSpPr txBox="1"/>
          <p:nvPr>
            <p:ph type="body" idx="21"/>
          </p:nvPr>
        </p:nvSpPr>
        <p:spPr>
          <a:xfrm>
            <a:off x="1269999" y="8227564"/>
            <a:ext cx="21971002" cy="691756"/>
          </a:xfrm>
          <a:prstGeom prst="rect">
            <a:avLst/>
          </a:prstGeom>
          <a:extLst>
            <a:ext uri="{C572A759-6A51-4108-AA02-DFA0A04FC94B}">
              <ma14:wrappingTextBoxFlag xmlns:ma14="http://schemas.microsoft.com/office/mac/drawingml/2011/main" val="1"/>
            </a:ext>
          </a:extLst>
        </p:spPr>
        <p:txBody>
          <a:bodyPr/>
          <a:lstStyle>
            <a:lvl1pPr>
              <a:defRPr cap="all"/>
            </a:lvl1pPr>
          </a:lstStyle>
          <a:p>
            <a:pPr/>
            <a:r>
              <a:t>SOLANA FOUNDATION</a:t>
            </a:r>
          </a:p>
        </p:txBody>
      </p:sp>
      <p:sp>
        <p:nvSpPr>
          <p:cNvPr id="154" name="Solana PROFESSIONAL EDUCATION"/>
          <p:cNvSpPr txBox="1"/>
          <p:nvPr>
            <p:ph type="ctrTitle"/>
          </p:nvPr>
        </p:nvSpPr>
        <p:spPr>
          <a:xfrm>
            <a:off x="1206498" y="3831773"/>
            <a:ext cx="21971004" cy="4648201"/>
          </a:xfrm>
          <a:prstGeom prst="rect">
            <a:avLst/>
          </a:prstGeom>
        </p:spPr>
        <p:txBody>
          <a:bodyPr/>
          <a:lstStyle>
            <a:lvl1pPr>
              <a:defRPr cap="all"/>
            </a:lvl1pPr>
          </a:lstStyle>
          <a:p>
            <a:pPr/>
            <a:r>
              <a:t>Solana PROFESSIONAL EDUCATION</a:t>
            </a:r>
          </a:p>
        </p:txBody>
      </p:sp>
      <p:pic>
        <p:nvPicPr>
          <p:cNvPr id="155" name="Image" descr="Image"/>
          <p:cNvPicPr>
            <a:picLocks noChangeAspect="1"/>
          </p:cNvPicPr>
          <p:nvPr/>
        </p:nvPicPr>
        <p:blipFill>
          <a:blip r:embed="rId5">
            <a:extLst/>
          </a:blip>
          <a:srcRect l="0" t="53082" r="0" b="0"/>
          <a:stretch>
            <a:fillRect/>
          </a:stretch>
        </p:blipFill>
        <p:spPr>
          <a:xfrm rot="21479308">
            <a:off x="-2328398" y="11093675"/>
            <a:ext cx="25828720" cy="35128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18" name="pasted-movie.png" descr="pasted-movie.png"/>
          <p:cNvPicPr>
            <a:picLocks noChangeAspect="1"/>
          </p:cNvPicPr>
          <p:nvPr/>
        </p:nvPicPr>
        <p:blipFill>
          <a:blip r:embed="rId4">
            <a:extLst/>
          </a:blip>
          <a:stretch>
            <a:fillRect/>
          </a:stretch>
        </p:blipFill>
        <p:spPr>
          <a:xfrm rot="20303921">
            <a:off x="17836818" y="-5003800"/>
            <a:ext cx="6953582" cy="13716000"/>
          </a:xfrm>
          <a:prstGeom prst="rect">
            <a:avLst/>
          </a:prstGeom>
          <a:ln w="12700">
            <a:miter lim="400000"/>
          </a:ln>
        </p:spPr>
      </p:pic>
      <p:pic>
        <p:nvPicPr>
          <p:cNvPr id="219" name="pasted-movie.png" descr="pasted-movie.png"/>
          <p:cNvPicPr>
            <a:picLocks noChangeAspect="1"/>
          </p:cNvPicPr>
          <p:nvPr/>
        </p:nvPicPr>
        <p:blipFill>
          <a:blip r:embed="rId5">
            <a:extLst/>
          </a:blip>
          <a:stretch>
            <a:fillRect/>
          </a:stretch>
        </p:blipFill>
        <p:spPr>
          <a:xfrm rot="91007">
            <a:off x="-1280716" y="1778000"/>
            <a:ext cx="8688221" cy="15659607"/>
          </a:xfrm>
          <a:prstGeom prst="rect">
            <a:avLst/>
          </a:prstGeom>
          <a:ln w="12700">
            <a:miter lim="400000"/>
          </a:ln>
        </p:spPr>
      </p:pic>
      <p:sp>
        <p:nvSpPr>
          <p:cNvPr id="220" name="RECIPIENT DECRYPTS…"/>
          <p:cNvSpPr txBox="1"/>
          <p:nvPr/>
        </p:nvSpPr>
        <p:spPr>
          <a:xfrm>
            <a:off x="4300270" y="9439287"/>
            <a:ext cx="15783459"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RECIPIENT DECRYPTS </a:t>
            </a:r>
          </a:p>
          <a:p>
            <a:pPr>
              <a:defRPr cap="all" sz="9600"/>
            </a:pPr>
            <a:r>
              <a:t>USING </a:t>
            </a:r>
            <a:r>
              <a:rPr b="1"/>
              <a:t>THE SAME SECRET</a:t>
            </a:r>
          </a:p>
        </p:txBody>
      </p:sp>
      <p:sp>
        <p:nvSpPr>
          <p:cNvPr id="221" name="sender encrypts…"/>
          <p:cNvSpPr txBox="1"/>
          <p:nvPr/>
        </p:nvSpPr>
        <p:spPr>
          <a:xfrm>
            <a:off x="6186373" y="5562351"/>
            <a:ext cx="12011254" cy="29630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22" name="SENDER AND RECIPIENT…"/>
          <p:cNvSpPr txBox="1"/>
          <p:nvPr/>
        </p:nvSpPr>
        <p:spPr>
          <a:xfrm>
            <a:off x="4831841" y="8558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90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90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90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903"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904" name="ONCHAIN PROGRAMMING"/>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ONCHAIN PROGRAMMING</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1. Install Solana CLI, Rust and Anchor"/>
          <p:cNvSpPr txBox="1"/>
          <p:nvPr/>
        </p:nvSpPr>
        <p:spPr>
          <a:xfrm>
            <a:off x="1682133" y="2101902"/>
            <a:ext cx="2162592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Solana CLI, Rust and Anchor</a:t>
            </a:r>
          </a:p>
        </p:txBody>
      </p:sp>
      <p:sp>
        <p:nvSpPr>
          <p:cNvPr id="907" name="Solana CLI release…"/>
          <p:cNvSpPr txBox="1"/>
          <p:nvPr/>
        </p:nvSpPr>
        <p:spPr>
          <a:xfrm>
            <a:off x="2166044" y="4364765"/>
            <a:ext cx="14015443" cy="716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rPr b="1"/>
              <a:t>Solana CLI release</a:t>
            </a:r>
            <a:endParaRPr b="1"/>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endParaRPr>
              <a:solidFill>
                <a:srgbClr val="FFFFFF"/>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p>
          <a:p>
            <a:pPr algn="l">
              <a:defRPr sz="4800"/>
            </a:pPr>
            <a:r>
              <a:rPr b="1"/>
              <a:t>Rust 1.76</a:t>
            </a:r>
            <a:endParaRPr b="1"/>
          </a:p>
          <a:p>
            <a:pPr algn="l">
              <a:defRPr>
                <a:latin typeface="Andale Mono"/>
                <a:ea typeface="Andale Mono"/>
                <a:cs typeface="Andale Mono"/>
                <a:sym typeface="Andale Mono"/>
              </a:defRPr>
            </a:pPr>
            <a:r>
              <a:t>curl --proto '=https' --tlsv1.2 -sSf https://sh.rustup.rs | sh</a:t>
            </a:r>
          </a:p>
          <a:p>
            <a:pPr algn="l">
              <a:defRPr>
                <a:latin typeface="Andale Mono"/>
                <a:ea typeface="Andale Mono"/>
                <a:cs typeface="Andale Mono"/>
                <a:sym typeface="Andale Mono"/>
              </a:defRPr>
            </a:pPr>
          </a:p>
          <a:p>
            <a:pPr algn="l">
              <a:defRPr sz="4800"/>
            </a:pPr>
            <a:r>
              <a:rPr b="1"/>
              <a:t>Anchor 0.30</a:t>
            </a:r>
            <a:endParaRPr b="1"/>
          </a:p>
          <a:p>
            <a:pPr algn="l" defTabSz="457200">
              <a:defRPr>
                <a:solidFill>
                  <a:srgbClr val="F8FAFC"/>
                </a:solidFill>
                <a:latin typeface="Andale Mono"/>
                <a:ea typeface="Andale Mono"/>
                <a:cs typeface="Andale Mono"/>
                <a:sym typeface="Andale Mono"/>
              </a:defRPr>
            </a:pPr>
            <a:r>
              <a:t>cargo install --git https://github.com/coral-xyz/anchor avm --locked --force</a:t>
            </a:r>
            <a:br/>
          </a:p>
          <a:p>
            <a:pPr algn="l" defTabSz="457200">
              <a:defRPr>
                <a:solidFill>
                  <a:srgbClr val="F8FAFC"/>
                </a:solidFill>
                <a:latin typeface="Andale Mono"/>
                <a:ea typeface="Andale Mono"/>
                <a:cs typeface="Andale Mono"/>
                <a:sym typeface="Andale Mono"/>
              </a:defRPr>
            </a:pPr>
            <a:r>
              <a:t>avm install latest</a:t>
            </a:r>
          </a:p>
          <a:p>
            <a:pPr algn="l" defTabSz="457200">
              <a:defRPr>
                <a:solidFill>
                  <a:srgbClr val="F8FAFC"/>
                </a:solidFill>
                <a:latin typeface="Andale Mono"/>
                <a:ea typeface="Andale Mono"/>
                <a:cs typeface="Andale Mono"/>
                <a:sym typeface="Andale Mono"/>
              </a:defRPr>
            </a:pPr>
            <a:br/>
            <a:r>
              <a:t>avm use latest</a:t>
            </a:r>
            <a:br/>
          </a:p>
          <a:p>
            <a:pPr algn="l">
              <a:defRPr sz="4800"/>
            </a:pPr>
            <a:r>
              <a:rPr b="1"/>
              <a:t>Yarn</a:t>
            </a:r>
            <a:endParaRPr b="1"/>
          </a:p>
          <a:p>
            <a:pPr algn="l" defTabSz="457200">
              <a:defRPr>
                <a:solidFill>
                  <a:srgbClr val="F8FAFC"/>
                </a:solidFill>
                <a:latin typeface="Andale Mono"/>
                <a:ea typeface="Andale Mono"/>
                <a:cs typeface="Andale Mono"/>
                <a:sym typeface="Andale Mono"/>
              </a:defRPr>
            </a:pPr>
            <a:r>
              <a:t>sudo npm i -g yarn@1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anchor init favorites…"/>
          <p:cNvSpPr txBox="1"/>
          <p:nvPr/>
        </p:nvSpPr>
        <p:spPr>
          <a:xfrm>
            <a:off x="3723881" y="5710965"/>
            <a:ext cx="16936238" cy="487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npm i</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912" name="2.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new anchor project, and run the default tests</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3. Ensure anchor test runs without errors!"/>
          <p:cNvSpPr txBox="1"/>
          <p:nvPr/>
        </p:nvSpPr>
        <p:spPr>
          <a:xfrm>
            <a:off x="1130583" y="484637"/>
            <a:ext cx="22520075" cy="1193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3. Ensure </a:t>
            </a:r>
            <a:r>
              <a:rPr b="0">
                <a:latin typeface="Andale Mono"/>
                <a:ea typeface="Andale Mono"/>
                <a:cs typeface="Andale Mono"/>
                <a:sym typeface="Andale Mono"/>
              </a:rPr>
              <a:t>anchor test</a:t>
            </a:r>
            <a:r>
              <a:t> runs without errors!</a:t>
            </a:r>
          </a:p>
        </p:txBody>
      </p:sp>
      <p:graphicFrame>
        <p:nvGraphicFramePr>
          <p:cNvPr id="917" name="Table 1"/>
          <p:cNvGraphicFramePr/>
          <p:nvPr/>
        </p:nvGraphicFramePr>
        <p:xfrm>
          <a:off x="1641710" y="2507822"/>
          <a:ext cx="21624407" cy="1073588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52804"/>
                <a:gridCol w="14258902"/>
              </a:tblGrid>
              <a:tr h="1787197">
                <a:tc>
                  <a:txBody>
                    <a:bodyPr/>
                    <a:lstStyle/>
                    <a:p>
                      <a:pPr defTabSz="914400">
                        <a:defRPr>
                          <a:solidFill>
                            <a:srgbClr val="000000"/>
                          </a:solidFill>
                        </a:defRPr>
                      </a:pPr>
                      <a:r>
                        <a:rPr sz="3200">
                          <a:solidFill>
                            <a:srgbClr val="FFFFFF"/>
                          </a:solidFill>
                        </a:rPr>
                        <a:t>Error</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Fix</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package `solana-program v1.18.11` cannot be built...  cargo build-sbf --version</a:t>
                      </a:r>
                    </a:p>
                  </a:txBody>
                  <a:tcPr marL="50800" marR="50800" marT="50800" marB="50800" anchor="ctr" anchorCtr="0" horzOverflow="overflow"/>
                </a:tc>
                <a:tc>
                  <a:txBody>
                    <a:bodyPr/>
                    <a:lstStyle/>
                    <a:p>
                      <a:pPr defTabSz="825500">
                        <a:defRPr>
                          <a:solidFill>
                            <a:srgbClr val="000000"/>
                          </a:solidFill>
                        </a:defRPr>
                      </a:pPr>
                      <a:r>
                        <a:rPr sz="2600">
                          <a:solidFill>
                            <a:srgbClr val="FFFFFF"/>
                          </a:solidFill>
                        </a:rPr>
                        <a:t>cargo add solana-program@"=1.18.5"</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error: no such command: `build-sbf`</a:t>
                      </a:r>
                    </a:p>
                  </a:txBody>
                  <a:tcPr marL="50800" marR="50800" marT="50800" marB="50800" anchor="ctr" anchorCtr="0" horzOverflow="overflow"/>
                </a:tc>
                <a:tc>
                  <a:txBody>
                    <a:bodyPr/>
                    <a:lstStyle/>
                    <a:p>
                      <a:pPr defTabSz="825500">
                        <a:defRPr sz="2600"/>
                      </a:pPr>
                      <a:r>
                        <a:rPr>
                          <a:latin typeface="Andale Mono"/>
                          <a:ea typeface="Andale Mono"/>
                          <a:cs typeface="Andale Mono"/>
                          <a:sym typeface="Andale Mono"/>
                        </a:rPr>
                        <a:t>export PATH=~/.local/share/solana/install/active_release/bin:$PATH</a:t>
                      </a:r>
                      <a:br>
                        <a:rPr>
                          <a:latin typeface="Andale Mono"/>
                          <a:ea typeface="Andale Mono"/>
                          <a:cs typeface="Andale Mono"/>
                          <a:sym typeface="Andale Mono"/>
                        </a:rPr>
                      </a:br>
                      <a:br/>
                      <a:r>
                        <a:t>Add this to your ~/.zshrc or ~/.bashrc file to make the change permanent.</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Unable to get latest blockhash. Test validator does not look started. </a:t>
                      </a:r>
                    </a:p>
                  </a:txBody>
                  <a:tcPr marL="50800" marR="50800" marT="50800" marB="50800" anchor="ctr" anchorCtr="0" horzOverflow="overflow"/>
                </a:tc>
                <a:tc>
                  <a:txBody>
                    <a:bodyPr/>
                    <a:lstStyle/>
                    <a:p>
                      <a:pPr defTabSz="825500">
                        <a:defRPr sz="2600"/>
                      </a:pPr>
                      <a:r>
                        <a:t>Install Homebrew and use it to install GNU tar: </a:t>
                      </a:r>
                      <a:br/>
                      <a:r>
                        <a:rPr>
                          <a:latin typeface="Andale Mono"/>
                          <a:ea typeface="Andale Mono"/>
                          <a:cs typeface="Andale Mono"/>
                          <a:sym typeface="Andale Mono"/>
                        </a:rPr>
                        <a:t>brew install gnu-tar</a:t>
                      </a:r>
                    </a:p>
                    <a:p>
                      <a:pPr defTabSz="825500">
                        <a:defRPr sz="2600"/>
                      </a:pPr>
                      <a:r>
                        <a:rPr>
                          <a:latin typeface="Andale Mono"/>
                          <a:ea typeface="Andale Mono"/>
                          <a:cs typeface="Andale Mono"/>
                          <a:sym typeface="Andale Mono"/>
                        </a:rPr>
                        <a:t>export PATH=/opt/homebrew/opt/gnu-tar/libexec/gnubin:$PATH</a:t>
                      </a:r>
                      <a:br/>
                      <a:r>
                        <a:t>Add this to your ~/.zshrc or ~/.bashrc file to make the change permanent.</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No license field in package.json warning</a:t>
                      </a:r>
                    </a:p>
                  </a:txBody>
                  <a:tcPr marL="50800" marR="50800" marT="50800" marB="50800" anchor="ctr" anchorCtr="0" horzOverflow="overflow"/>
                </a:tc>
                <a:tc>
                  <a:txBody>
                    <a:bodyPr/>
                    <a:lstStyle/>
                    <a:p>
                      <a:pPr defTabSz="914400">
                        <a:defRPr>
                          <a:solidFill>
                            <a:srgbClr val="000000"/>
                          </a:solidFill>
                        </a:defRPr>
                      </a:pPr>
                      <a:r>
                        <a:rPr sz="2600">
                          <a:solidFill>
                            <a:srgbClr val="FFFFFF"/>
                          </a:solidFill>
                        </a:rPr>
                        <a:t>Open package.json, add "license": "MIT" or  "license": "UNLICENSED" depending on preferences.</a:t>
                      </a:r>
                    </a:p>
                  </a:txBody>
                  <a:tcPr marL="50800" marR="50800" marT="50800" marB="50800" anchor="ctr" anchorCtr="0" horzOverflow="overflow"/>
                </a:tc>
              </a:tr>
              <a:tr h="1787197">
                <a:tc>
                  <a:txBody>
                    <a:bodyPr/>
                    <a:lstStyle/>
                    <a:p>
                      <a:pPr defTabSz="914400">
                        <a:defRPr>
                          <a:solidFill>
                            <a:srgbClr val="000000"/>
                          </a:solidFill>
                        </a:defRPr>
                      </a:pPr>
                      <a:r>
                        <a:rPr sz="2600">
                          <a:solidFill>
                            <a:srgbClr val="FFFFFF"/>
                          </a:solidFill>
                        </a:rPr>
                        <a:t>Error: Unable to read keypair file</a:t>
                      </a:r>
                    </a:p>
                  </a:txBody>
                  <a:tcPr marL="50800" marR="50800" marT="50800" marB="50800" anchor="ctr" anchorCtr="0" horzOverflow="overflow"/>
                </a:tc>
                <a:tc>
                  <a:txBody>
                    <a:bodyPr/>
                    <a:lstStyle/>
                    <a:p>
                      <a:pPr defTabSz="825500">
                        <a:defRPr sz="2600"/>
                      </a:pPr>
                      <a:r>
                        <a:t>Add a keypair (just the array of numbers) to ~/.config/solana/id.json</a:t>
                      </a:r>
                    </a:p>
                    <a:p>
                      <a:pPr defTabSz="825500">
                        <a:defRPr sz="2600"/>
                      </a:pPr>
                    </a:p>
                    <a:p>
                      <a:pPr defTabSz="825500">
                        <a:defRPr sz="2600">
                          <a:latin typeface="Andale Mono"/>
                          <a:ea typeface="Andale Mono"/>
                          <a:cs typeface="Andale Mono"/>
                          <a:sym typeface="Andale Mono"/>
                        </a:defRPr>
                      </a:pPr>
                      <a:r>
                        <a:t>solana-keygen new --no-bip39-passphrase</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4. Questions:"/>
          <p:cNvSpPr txBox="1"/>
          <p:nvPr>
            <p:ph type="title"/>
          </p:nvPr>
        </p:nvSpPr>
        <p:spPr>
          <a:prstGeom prst="rect">
            <a:avLst/>
          </a:prstGeom>
        </p:spPr>
        <p:txBody>
          <a:bodyPr/>
          <a:lstStyle/>
          <a:p>
            <a:pPr/>
            <a:r>
              <a:t>4. Questions:</a:t>
            </a:r>
          </a:p>
        </p:txBody>
      </p:sp>
      <p:sp>
        <p:nvSpPr>
          <p:cNvPr id="922" name="Does the anchor project compile without any warnings?…"/>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defTabSz="775969">
              <a:defRPr sz="5170"/>
            </a:pPr>
            <a:r>
              <a:t>Does the anchor project compile without any warnings?</a:t>
            </a:r>
          </a:p>
          <a:p>
            <a:pPr defTabSz="775969">
              <a:defRPr sz="5170"/>
            </a:pPr>
          </a:p>
          <a:p>
            <a:pPr defTabSz="775969">
              <a:defRPr sz="5170"/>
            </a:pPr>
            <a:r>
              <a:t>What is the name of the instruction handler?</a:t>
            </a:r>
          </a:p>
          <a:p>
            <a:pPr defTabSz="775969">
              <a:defRPr sz="5170"/>
            </a:pPr>
          </a:p>
          <a:p>
            <a:pPr defTabSz="775969">
              <a:defRPr sz="5170"/>
            </a:pPr>
            <a:r>
              <a:t>The program has a ID, which is a pubkey. </a:t>
            </a:r>
          </a:p>
          <a:p>
            <a:pPr defTabSz="775969">
              <a:defRPr sz="5170"/>
            </a:pPr>
            <a:r>
              <a:t>Where does the secret key for this pubkey exist? Hint: it's in your project.</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use anchor_lang::prelude::*;…"/>
          <p:cNvSpPr txBox="1"/>
          <p:nvPr/>
        </p:nvSpPr>
        <p:spPr>
          <a:xfrm>
            <a:off x="3063481" y="5252004"/>
            <a:ext cx="16936238" cy="4064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6A9955"/>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program's address! You don't need to change it.</a:t>
            </a:r>
            <a:endParaRPr>
              <a:solidFill>
                <a:srgbClr val="D4D4D4"/>
              </a:solidFill>
            </a:endParaRPr>
          </a:p>
          <a:p>
            <a:pPr algn="l" defTabSz="457200">
              <a:defRPr>
                <a:solidFill>
                  <a:srgbClr val="6A9955"/>
                </a:solidFill>
                <a:latin typeface="Menlo Regular"/>
                <a:ea typeface="Menlo Regular"/>
                <a:cs typeface="Menlo Regular"/>
                <a:sym typeface="Menlo Regular"/>
              </a:defRPr>
            </a:pPr>
            <a:r>
              <a:t>// This matches the private key in the target/deploy directory</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declare_id</a:t>
            </a:r>
            <a:r>
              <a:rPr>
                <a:solidFill>
                  <a:srgbClr val="569CD6"/>
                </a:solidFill>
              </a:rPr>
              <a:t>!</a:t>
            </a:r>
            <a:r>
              <a:rPr>
                <a:solidFill>
                  <a:srgbClr val="D4D4D4"/>
                </a:solidFill>
              </a:rPr>
              <a:t>(</a:t>
            </a:r>
            <a:r>
              <a:t>"YOUR PROGRAM's PUBLIC KEY (KEEP THIS AS-IS)"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Anchor accounts use 8 bytes to determine their type  </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const</a:t>
            </a:r>
            <a:r>
              <a:t> ANCHOR_DISCRIMINATOR_SIZE: usize = </a:t>
            </a:r>
            <a:r>
              <a:rPr>
                <a:solidFill>
                  <a:srgbClr val="B5CEA8"/>
                </a:solidFill>
              </a:rPr>
              <a:t>8</a:t>
            </a:r>
            <a:r>
              <a:t>;</a:t>
            </a:r>
          </a:p>
        </p:txBody>
      </p:sp>
      <p:sp>
        <p:nvSpPr>
          <p:cNvPr id="927" name="5. Import Anchor prelude, and tell Anchor what we will store in our PDA"/>
          <p:cNvSpPr txBox="1"/>
          <p:nvPr/>
        </p:nvSpPr>
        <p:spPr>
          <a:xfrm>
            <a:off x="1205263" y="9463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Import Anchor prelude, and tell Anchor what we will store in our PDA </a:t>
            </a:r>
          </a:p>
        </p:txBody>
      </p:sp>
      <p:sp>
        <p:nvSpPr>
          <p:cNvPr id="928" name="programs/favorites/src/lib.rs"/>
          <p:cNvSpPr txBox="1"/>
          <p:nvPr/>
        </p:nvSpPr>
        <p:spPr>
          <a:xfrm>
            <a:off x="2128403" y="3924150"/>
            <a:ext cx="587136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p>
        </p:txBody>
      </p:sp>
      <p:sp>
        <p:nvSpPr>
          <p:cNvPr id="929" name="continued on next slide..."/>
          <p:cNvSpPr txBox="1"/>
          <p:nvPr/>
        </p:nvSpPr>
        <p:spPr>
          <a:xfrm>
            <a:off x="1956823" y="104926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 A 'mod' is a Rust module. But the #[program] makes it into a Solana program!…"/>
          <p:cNvSpPr txBox="1"/>
          <p:nvPr/>
        </p:nvSpPr>
        <p:spPr>
          <a:xfrm>
            <a:off x="3723881" y="2768600"/>
            <a:ext cx="16936238" cy="970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6A9955"/>
                </a:solidFill>
                <a:latin typeface="Menlo Regular"/>
                <a:ea typeface="Menlo Regular"/>
                <a:cs typeface="Menlo Regular"/>
                <a:sym typeface="Menlo Regular"/>
              </a:defRPr>
            </a:pPr>
            <a:r>
              <a:t>// A 'mod' is a Rust module. But the #[program] makes it into a Solana program! </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#[program]</a:t>
            </a:r>
          </a:p>
          <a:p>
            <a:pPr algn="l" defTabSz="457200">
              <a:defRPr sz="2000">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favorites {</a:t>
            </a:r>
          </a:p>
          <a:p>
            <a:pPr algn="l" defTabSz="457200">
              <a:defRPr sz="2000">
                <a:solidFill>
                  <a:srgbClr val="569CD6"/>
                </a:solidFill>
                <a:latin typeface="Menlo Regular"/>
                <a:ea typeface="Menlo Regular"/>
                <a:cs typeface="Menlo Regular"/>
                <a:sym typeface="Menlo Regular"/>
              </a:defRPr>
            </a:pPr>
            <a:r>
              <a:rPr>
                <a:solidFill>
                  <a:srgbClr val="D4D4D4"/>
                </a:solidFill>
              </a:rPr>
              <a:t>    </a:t>
            </a:r>
            <a:r>
              <a:t>use</a:t>
            </a:r>
            <a:r>
              <a:rPr>
                <a:solidFill>
                  <a:srgbClr val="D4D4D4"/>
                </a:solidFill>
              </a:rPr>
              <a:t> </a:t>
            </a:r>
            <a:r>
              <a:t>super</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rPr>
                <a:solidFill>
                  <a:srgbClr val="D4D4D4"/>
                </a:solidFill>
              </a:rPr>
              <a:t>    </a:t>
            </a:r>
            <a:r>
              <a:t>// Our instruction handler! It sets the user's favorite number and color</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set_favorites(context: Context&lt;SetFavorites&gt;, number: u64, color: String, hobbies: Vec&lt;String&gt;) -&gt; Result&lt;()&gt; {</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let</a:t>
            </a:r>
            <a:r>
              <a:t> user_public_key = context.accounts.user.key();</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r>
              <a:rPr>
                <a:solidFill>
                  <a:srgbClr val="CE9178"/>
                </a:solidFill>
              </a:rPr>
              <a:t>"Greetings from </a:t>
            </a:r>
            <a:r>
              <a:rPr>
                <a:solidFill>
                  <a:srgbClr val="569CD6"/>
                </a:solidFill>
              </a:rPr>
              <a:t>{}</a:t>
            </a:r>
            <a:r>
              <a:rPr>
                <a:solidFill>
                  <a:srgbClr val="CE9178"/>
                </a:solidFill>
              </a:rPr>
              <a:t>"</a:t>
            </a:r>
            <a:r>
              <a:t>, context.program_id);</a:t>
            </a: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"User </a:t>
            </a:r>
            <a:r>
              <a:rPr>
                <a:solidFill>
                  <a:srgbClr val="569CD6"/>
                </a:solidFill>
              </a:rPr>
              <a:t>{</a:t>
            </a:r>
            <a:r>
              <a:t>user_public_key</a:t>
            </a:r>
            <a:r>
              <a:rPr>
                <a:solidFill>
                  <a:srgbClr val="569CD6"/>
                </a:solidFill>
              </a:rPr>
              <a:t>}</a:t>
            </a:r>
            <a:r>
              <a:t>'s favorite number is </a:t>
            </a:r>
            <a:r>
              <a:rPr>
                <a:solidFill>
                  <a:srgbClr val="569CD6"/>
                </a:solidFill>
              </a:rPr>
              <a:t>{</a:t>
            </a:r>
            <a:r>
              <a:t>number</a:t>
            </a:r>
            <a:r>
              <a:rPr>
                <a:solidFill>
                  <a:srgbClr val="569CD6"/>
                </a:solidFill>
              </a:rPr>
              <a:t>}</a:t>
            </a:r>
            <a:r>
              <a:t>, favorite color is: </a:t>
            </a:r>
            <a:r>
              <a:rPr>
                <a:solidFill>
                  <a:srgbClr val="569CD6"/>
                </a:solidFill>
              </a:rPr>
              <a:t>{</a:t>
            </a:r>
            <a:r>
              <a:t>color</a:t>
            </a:r>
            <a:r>
              <a:rPr>
                <a:solidFill>
                  <a:srgbClr val="569CD6"/>
                </a:solidFill>
              </a:rPr>
              <a:t>}</a:t>
            </a:r>
            <a:r>
              <a:t>"</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        </a:t>
            </a:r>
            <a:r>
              <a:rPr>
                <a:solidFill>
                  <a:srgbClr val="569CD6"/>
                </a:solidFill>
              </a:rPr>
              <a:t>msg!</a:t>
            </a:r>
            <a:r>
              <a: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"User's hobbies are: </a:t>
            </a:r>
            <a:r>
              <a:rPr>
                <a:solidFill>
                  <a:srgbClr val="569CD6"/>
                </a:solidFill>
              </a:rPr>
              <a:t>{:?}</a:t>
            </a:r>
            <a:r>
              <a:t>"</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hobbies</a:t>
            </a:r>
          </a:p>
          <a:p>
            <a:pPr algn="l" defTabSz="457200">
              <a:defRPr sz="2000">
                <a:solidFill>
                  <a:srgbClr val="D4D4D4"/>
                </a:solidFill>
                <a:latin typeface="Menlo Regular"/>
                <a:ea typeface="Menlo Regular"/>
                <a:cs typeface="Menlo Regular"/>
                <a:sym typeface="Menlo Regular"/>
              </a:defRPr>
            </a:pPr>
            <a:r>
              <a:t>        );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        context.accounts.favorites.</a:t>
            </a:r>
            <a:r>
              <a:rPr u="sng"/>
              <a:t>set_inner</a:t>
            </a:r>
            <a:r>
              <a:t>(Favorites {</a:t>
            </a:r>
          </a:p>
          <a:p>
            <a:pPr algn="l" defTabSz="457200">
              <a:defRPr sz="2000">
                <a:solidFill>
                  <a:srgbClr val="D4D4D4"/>
                </a:solidFill>
                <a:latin typeface="Menlo Regular"/>
                <a:ea typeface="Menlo Regular"/>
                <a:cs typeface="Menlo Regular"/>
                <a:sym typeface="Menlo Regular"/>
              </a:defRPr>
            </a:pPr>
            <a:r>
              <a:t>            number,</a:t>
            </a:r>
          </a:p>
          <a:p>
            <a:pPr algn="l" defTabSz="457200">
              <a:defRPr sz="2000">
                <a:solidFill>
                  <a:srgbClr val="D4D4D4"/>
                </a:solidFill>
                <a:latin typeface="Menlo Regular"/>
                <a:ea typeface="Menlo Regular"/>
                <a:cs typeface="Menlo Regular"/>
                <a:sym typeface="Menlo Regular"/>
              </a:defRPr>
            </a:pPr>
            <a:r>
              <a:t>            color,</a:t>
            </a:r>
          </a:p>
          <a:p>
            <a:pPr algn="l" defTabSz="457200">
              <a:defRPr sz="2000">
                <a:solidFill>
                  <a:srgbClr val="D4D4D4"/>
                </a:solidFill>
                <a:latin typeface="Menlo Regular"/>
                <a:ea typeface="Menlo Regular"/>
                <a:cs typeface="Menlo Regular"/>
                <a:sym typeface="Menlo Regular"/>
              </a:defRPr>
            </a:pPr>
            <a:r>
              <a:t>            hobbies</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rPr>
                <a:solidFill>
                  <a:srgbClr val="D4D4D4"/>
                </a:solidFill>
              </a:rPr>
              <a:t>    </a:t>
            </a:r>
            <a:r>
              <a:t>// We can also add a get_favorites instruction handler to return the user's favorite number and color</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a:t>
            </a:r>
          </a:p>
        </p:txBody>
      </p:sp>
      <p:sp>
        <p:nvSpPr>
          <p:cNvPr id="934" name="6. Make a Solana Program!"/>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Solana Program!</a:t>
            </a:r>
          </a:p>
        </p:txBody>
      </p:sp>
      <p:sp>
        <p:nvSpPr>
          <p:cNvPr id="935" name="programs/favorites/src/lib.rs continued..."/>
          <p:cNvSpPr txBox="1"/>
          <p:nvPr/>
        </p:nvSpPr>
        <p:spPr>
          <a:xfrm>
            <a:off x="2657867" y="1945847"/>
            <a:ext cx="841248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
        <p:nvSpPr>
          <p:cNvPr id="936" name="continued on next slide..."/>
          <p:cNvSpPr txBox="1"/>
          <p:nvPr/>
        </p:nvSpPr>
        <p:spPr>
          <a:xfrm>
            <a:off x="2464823" y="12785896"/>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937" name="PN6AFqX127iDYVUkCC6iEj.png" descr="PN6AFqX127iDYVUkCC6iEj.png"/>
          <p:cNvPicPr>
            <a:picLocks noChangeAspect="1"/>
          </p:cNvPicPr>
          <p:nvPr/>
        </p:nvPicPr>
        <p:blipFill>
          <a:blip r:embed="rId4">
            <a:extLst/>
          </a:blip>
          <a:stretch>
            <a:fillRect/>
          </a:stretch>
        </p:blipFill>
        <p:spPr>
          <a:xfrm>
            <a:off x="20313305" y="289280"/>
            <a:ext cx="4689867" cy="2291467"/>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 What we will put inside the Favorites PDA…"/>
          <p:cNvSpPr txBox="1"/>
          <p:nvPr/>
        </p:nvSpPr>
        <p:spPr>
          <a:xfrm>
            <a:off x="4696951" y="4597399"/>
            <a:ext cx="16936239"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What we will put inside the Favorites PDA</a:t>
            </a:r>
            <a:endParaRPr>
              <a:solidFill>
                <a:srgbClr val="D4D4D4"/>
              </a:solidFill>
            </a:endParaRPr>
          </a:p>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Favorites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number: u64,</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#[max_len(</a:t>
            </a:r>
            <a:r>
              <a:rPr>
                <a:solidFill>
                  <a:srgbClr val="B5CEA8"/>
                </a:solidFill>
              </a:rPr>
              <a:t>50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color: String,</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#[max_len(</a:t>
            </a:r>
            <a:r>
              <a:rPr>
                <a:solidFill>
                  <a:srgbClr val="B5CEA8"/>
                </a:solidFill>
              </a:rPr>
              <a:t>5</a:t>
            </a:r>
            <a:r>
              <a:t>, </a:t>
            </a:r>
            <a:r>
              <a:rPr>
                <a:solidFill>
                  <a:srgbClr val="B5CEA8"/>
                </a:solidFill>
              </a:rPr>
              <a:t>50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hobbies: Vec&lt;String&gt;</a:t>
            </a:r>
          </a:p>
          <a:p>
            <a:pPr algn="l" defTabSz="457200">
              <a:defRPr>
                <a:solidFill>
                  <a:srgbClr val="D4D4D4"/>
                </a:solidFill>
                <a:latin typeface="Menlo Regular"/>
                <a:ea typeface="Menlo Regular"/>
                <a:cs typeface="Menlo Regular"/>
                <a:sym typeface="Menlo Regular"/>
              </a:defRPr>
            </a:pPr>
            <a:r>
              <a:t>}</a:t>
            </a:r>
          </a:p>
        </p:txBody>
      </p:sp>
      <p:sp>
        <p:nvSpPr>
          <p:cNvPr id="942" name="7. Tell Anchor what will go inside our PDA"/>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7. Tell Anchor what will go inside our PDA</a:t>
            </a:r>
          </a:p>
        </p:txBody>
      </p:sp>
      <p:sp>
        <p:nvSpPr>
          <p:cNvPr id="943" name="continued on next slide..."/>
          <p:cNvSpPr txBox="1"/>
          <p:nvPr/>
        </p:nvSpPr>
        <p:spPr>
          <a:xfrm>
            <a:off x="2464823" y="12506854"/>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44"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pic>
        <p:nvPicPr>
          <p:cNvPr id="945" name="pasted-movie.png" descr="pasted-movie.png"/>
          <p:cNvPicPr>
            <a:picLocks noChangeAspect="1"/>
          </p:cNvPicPr>
          <p:nvPr/>
        </p:nvPicPr>
        <p:blipFill>
          <a:blip r:embed="rId4">
            <a:extLst/>
          </a:blip>
          <a:stretch>
            <a:fillRect/>
          </a:stretch>
        </p:blipFill>
        <p:spPr>
          <a:xfrm>
            <a:off x="19449290" y="1347331"/>
            <a:ext cx="4815350" cy="298551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 When people call the set_favorites instruction, they will need to provide the accounts that will be modifed. This keeps Solana fast!…"/>
          <p:cNvSpPr txBox="1"/>
          <p:nvPr/>
        </p:nvSpPr>
        <p:spPr>
          <a:xfrm>
            <a:off x="4739881" y="3987800"/>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When people call the set_favorites instruction, they will need to provide the accounts that will be modifed. This keeps Solana fast!</a:t>
            </a:r>
            <a:endParaRPr>
              <a:solidFill>
                <a:srgbClr val="D4D4D4"/>
              </a:solidFill>
            </a:endParaRPr>
          </a:p>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SetFavorites&lt;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user: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 </a:t>
            </a:r>
          </a:p>
          <a:p>
            <a:pPr algn="l" defTabSz="457200">
              <a:defRPr>
                <a:solidFill>
                  <a:srgbClr val="D4D4D4"/>
                </a:solidFill>
                <a:latin typeface="Menlo Regular"/>
                <a:ea typeface="Menlo Regular"/>
                <a:cs typeface="Menlo Regular"/>
                <a:sym typeface="Menlo Regular"/>
              </a:defRPr>
            </a:pPr>
            <a:r>
              <a:t>        payer = user, </a:t>
            </a:r>
          </a:p>
          <a:p>
            <a:pPr algn="l" defTabSz="457200">
              <a:defRPr>
                <a:solidFill>
                  <a:srgbClr val="D4D4D4"/>
                </a:solidFill>
                <a:latin typeface="Menlo Regular"/>
                <a:ea typeface="Menlo Regular"/>
                <a:cs typeface="Menlo Regular"/>
                <a:sym typeface="Menlo Regular"/>
              </a:defRPr>
            </a:pPr>
            <a:r>
              <a:t>        space = ANCHOR_DISCRIMINATOR_SIZE + Favorites::INIT_SPACE, </a:t>
            </a:r>
          </a:p>
          <a:p>
            <a:pPr algn="l" defTabSz="457200">
              <a:defRPr>
                <a:solidFill>
                  <a:srgbClr val="D4D4D4"/>
                </a:solidFill>
                <a:latin typeface="Menlo Regular"/>
                <a:ea typeface="Menlo Regular"/>
                <a:cs typeface="Menlo Regular"/>
                <a:sym typeface="Menlo Regular"/>
              </a:defRPr>
            </a:pPr>
            <a:r>
              <a:t>        seeds=[</a:t>
            </a:r>
            <a:r>
              <a:rPr>
                <a:solidFill>
                  <a:srgbClr val="CE9178"/>
                </a:solidFill>
              </a:rPr>
              <a:t>b"favorites"</a:t>
            </a:r>
            <a:r>
              <a:t>, user.key().as_ref()],</a:t>
            </a:r>
          </a:p>
          <a:p>
            <a:pPr algn="l" defTabSz="457200">
              <a:defRPr>
                <a:solidFill>
                  <a:srgbClr val="D4D4D4"/>
                </a:solidFill>
                <a:latin typeface="Menlo Regular"/>
                <a:ea typeface="Menlo Regular"/>
                <a:cs typeface="Menlo Regular"/>
                <a:sym typeface="Menlo Regular"/>
              </a:defRPr>
            </a:pPr>
            <a:r>
              <a:t>    bump)]</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favorites: Account&lt;</a:t>
            </a:r>
            <a:r>
              <a:rPr>
                <a:solidFill>
                  <a:srgbClr val="569CD6"/>
                </a:solidFill>
              </a:rPr>
              <a:t>'info</a:t>
            </a:r>
            <a:r>
              <a:t>, Favorites&gt;,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950" name="8. Tell Anchor the accounts that must be provided"/>
          <p:cNvSpPr txBox="1"/>
          <p:nvPr/>
        </p:nvSpPr>
        <p:spPr>
          <a:xfrm>
            <a:off x="1103663" y="422869"/>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Tell Anchor the accounts that must be provided</a:t>
            </a:r>
          </a:p>
        </p:txBody>
      </p:sp>
      <p:sp>
        <p:nvSpPr>
          <p:cNvPr id="951" name="Done! You have made a solana program"/>
          <p:cNvSpPr txBox="1"/>
          <p:nvPr/>
        </p:nvSpPr>
        <p:spPr>
          <a:xfrm>
            <a:off x="2464823" y="12506854"/>
            <a:ext cx="827852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Done! You have made a solana program</a:t>
            </a:r>
          </a:p>
        </p:txBody>
      </p:sp>
      <p:sp>
        <p:nvSpPr>
          <p:cNvPr id="952"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8. Build the project with…"/>
          <p:cNvSpPr txBox="1"/>
          <p:nvPr>
            <p:ph type="title"/>
          </p:nvPr>
        </p:nvSpPr>
        <p:spPr>
          <a:xfrm>
            <a:off x="1187777" y="4720034"/>
            <a:ext cx="7668817" cy="4275932"/>
          </a:xfrm>
          <a:prstGeom prst="rect">
            <a:avLst/>
          </a:prstGeom>
        </p:spPr>
        <p:txBody>
          <a:bodyPr/>
          <a:lstStyle/>
          <a:p>
            <a:pPr defTabSz="1536153">
              <a:defRPr spc="-107" sz="5355"/>
            </a:pPr>
            <a:r>
              <a:t>8. Build the project with</a:t>
            </a:r>
          </a:p>
          <a:p>
            <a:pPr defTabSz="1536153">
              <a:defRPr spc="-107" sz="5355"/>
            </a:pPr>
          </a:p>
          <a:p>
            <a:pPr defTabSz="1536153">
              <a:defRPr b="0" spc="-107" sz="5355">
                <a:latin typeface="Andale Mono"/>
                <a:ea typeface="Andale Mono"/>
                <a:cs typeface="Andale Mono"/>
                <a:sym typeface="Andale Mono"/>
              </a:defRPr>
            </a:pPr>
            <a:r>
              <a:t>anchor build</a:t>
            </a:r>
          </a:p>
          <a:p>
            <a:pPr defTabSz="1536153">
              <a:defRPr spc="-107" sz="5355"/>
            </a:pPr>
          </a:p>
          <a:p>
            <a:pPr defTabSz="1536153">
              <a:defRPr spc="-107" sz="5355"/>
            </a:pPr>
            <a:r>
              <a:t>Check your project compiles!</a:t>
            </a:r>
          </a:p>
        </p:txBody>
      </p:sp>
      <p:pic>
        <p:nvPicPr>
          <p:cNvPr id="957" name="Screenshot 2024-05-30 at 09.16.41.png" descr="Screenshot 2024-05-30 at 09.16.41.png"/>
          <p:cNvPicPr>
            <a:picLocks noChangeAspect="1"/>
          </p:cNvPicPr>
          <p:nvPr/>
        </p:nvPicPr>
        <p:blipFill>
          <a:blip r:embed="rId2">
            <a:extLst/>
          </a:blip>
          <a:stretch>
            <a:fillRect/>
          </a:stretch>
        </p:blipFill>
        <p:spPr>
          <a:xfrm>
            <a:off x="10083519" y="5683250"/>
            <a:ext cx="14414781" cy="266434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YMMETRIC ENCRYPTION EXAMPLE:"/>
          <p:cNvSpPr txBox="1"/>
          <p:nvPr>
            <p:ph type="body" idx="21"/>
          </p:nvPr>
        </p:nvSpPr>
        <p:spPr>
          <a:xfrm>
            <a:off x="1206500" y="5013139"/>
            <a:ext cx="21971000" cy="934780"/>
          </a:xfrm>
          <a:prstGeom prst="rect">
            <a:avLst/>
          </a:prstGeom>
          <a:extLst>
            <a:ext uri="{C572A759-6A51-4108-AA02-DFA0A04FC94B}">
              <ma14:wrappingTextBoxFlag xmlns:ma14="http://schemas.microsoft.com/office/mac/drawingml/2011/main" val="1"/>
            </a:ext>
          </a:extLst>
        </p:spPr>
        <p:txBody>
          <a:bodyPr/>
          <a:lstStyle/>
          <a:p>
            <a:pPr/>
            <a:r>
              <a:t>SYMMETRIC ENCRYPTION EXAMPLE:</a:t>
            </a:r>
          </a:p>
        </p:txBody>
      </p:sp>
      <p:sp>
        <p:nvSpPr>
          <p:cNvPr id="227" name="DISK ENCRYPTION"/>
          <p:cNvSpPr txBox="1"/>
          <p:nvPr>
            <p:ph type="body" sz="half" idx="1"/>
          </p:nvPr>
        </p:nvSpPr>
        <p:spPr>
          <a:xfrm>
            <a:off x="1206500" y="4845542"/>
            <a:ext cx="21971000" cy="4024916"/>
          </a:xfrm>
          <a:prstGeom prst="rect">
            <a:avLst/>
          </a:prstGeom>
        </p:spPr>
        <p:txBody>
          <a:bodyPr/>
          <a:lstStyle>
            <a:lvl1pPr defTabSz="1828754">
              <a:defRPr spc="-187" sz="18750"/>
            </a:lvl1pPr>
          </a:lstStyle>
          <a:p>
            <a:pPr/>
            <a:r>
              <a:t>DISK ENCRYPTION</a:t>
            </a:r>
          </a:p>
        </p:txBody>
      </p:sp>
      <p:sp>
        <p:nvSpPr>
          <p:cNvPr id="228" name="Rectangle"/>
          <p:cNvSpPr txBox="1"/>
          <p:nvPr/>
        </p:nvSpPr>
        <p:spPr>
          <a:xfrm>
            <a:off x="1206500" y="8746939"/>
            <a:ext cx="21971000" cy="934780"/>
          </a:xfrm>
          <a:prstGeom prst="rect">
            <a:avLst/>
          </a:prstGeom>
          <a:ln w="12700">
            <a:miter lim="400000"/>
          </a:ln>
        </p:spPr>
        <p:txBody>
          <a:bodyPr lIns="45719" rIns="45719">
            <a:normAutofit fontScale="100000" lnSpcReduction="0"/>
          </a:bodyPr>
          <a:lstStyle/>
          <a:p>
            <a:pPr defTabSz="825500">
              <a:defRPr b="1" sz="5500"/>
            </a:pPr>
          </a:p>
        </p:txBody>
      </p:sp>
      <p:pic>
        <p:nvPicPr>
          <p:cNvPr id="229" name="pasted-movie.png" descr="pasted-movie.png"/>
          <p:cNvPicPr>
            <a:picLocks noChangeAspect="1"/>
          </p:cNvPicPr>
          <p:nvPr/>
        </p:nvPicPr>
        <p:blipFill>
          <a:blip r:embed="rId2">
            <a:alphaModFix amt="19058"/>
            <a:extLst/>
          </a:blip>
          <a:stretch>
            <a:fillRect/>
          </a:stretch>
        </p:blipFill>
        <p:spPr>
          <a:xfrm>
            <a:off x="-121789540" y="-39174319"/>
            <a:ext cx="162200420" cy="9326524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describe(&quot;Favorites&quot;, () =&gt; {…"/>
          <p:cNvSpPr txBox="1"/>
          <p:nvPr/>
        </p:nvSpPr>
        <p:spPr>
          <a:xfrm>
            <a:off x="2530838" y="6066101"/>
            <a:ext cx="16936238" cy="6908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describe(</a:t>
            </a:r>
            <a:r>
              <a:t>"Favorites"</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Use the cluster and the keypair specified in Anchor.toml</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provider = anchor.AnchorProvider.env();</a:t>
            </a:r>
          </a:p>
          <a:p>
            <a:pPr algn="l" defTabSz="457200">
              <a:defRPr>
                <a:solidFill>
                  <a:srgbClr val="D4D4D4"/>
                </a:solidFill>
                <a:latin typeface="Menlo Regular"/>
                <a:ea typeface="Menlo Regular"/>
                <a:cs typeface="Menlo Regular"/>
                <a:sym typeface="Menlo Regular"/>
              </a:defRPr>
            </a:pPr>
            <a:r>
              <a:t>  anchor.setProvider(provider);</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user = (provider.wallet </a:t>
            </a:r>
            <a:r>
              <a:rPr>
                <a:solidFill>
                  <a:srgbClr val="569CD6"/>
                </a:solidFill>
              </a:rPr>
              <a:t>as</a:t>
            </a:r>
            <a:r>
              <a:t> anchor.Wallet).payer;</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program = anchor.workspace.Favorites </a:t>
            </a:r>
            <a:r>
              <a:rPr>
                <a:solidFill>
                  <a:srgbClr val="569CD6"/>
                </a:solidFill>
              </a:rPr>
              <a:t>as</a:t>
            </a:r>
            <a:r>
              <a:t> Program&lt;Favorites&gt;;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rPr>
                <a:solidFill>
                  <a:srgbClr val="D4D4D4"/>
                </a:solidFill>
              </a:rPr>
              <a:t>  </a:t>
            </a:r>
            <a:r>
              <a:t>// You can skip this 'before' section if you're busy!</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We don't need to airdrop if we're using the local cluster</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because the local cluster gives us 85 billion dollars worth of SOL</a:t>
            </a:r>
            <a:endParaRPr>
              <a:solidFill>
                <a:srgbClr val="D4D4D4"/>
              </a:solidFill>
            </a:endParaRPr>
          </a:p>
          <a:p>
            <a:pPr algn="l" defTabSz="457200">
              <a:defRPr>
                <a:solidFill>
                  <a:srgbClr val="D4D4D4"/>
                </a:solidFill>
                <a:latin typeface="Menlo Regular"/>
                <a:ea typeface="Menlo Regular"/>
                <a:cs typeface="Menlo Regular"/>
                <a:sym typeface="Menlo Regular"/>
              </a:defRPr>
            </a:pPr>
            <a:r>
              <a:t>  before(</a:t>
            </a:r>
            <a:r>
              <a:rPr>
                <a:solidFill>
                  <a:srgbClr val="569CD6"/>
                </a:solidFill>
              </a:rPr>
              <a:t>async</a:t>
            </a:r>
            <a:r>
              <a:t> () </a:t>
            </a:r>
            <a:r>
              <a:rPr>
                <a:solidFill>
                  <a:srgbClr val="569CD6"/>
                </a:solidFill>
              </a:rPr>
              <a:t>=&gt;</a:t>
            </a: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balance = </a:t>
            </a:r>
            <a:r>
              <a:rPr>
                <a:solidFill>
                  <a:srgbClr val="569CD6"/>
                </a:solidFill>
              </a:rPr>
              <a:t>await</a:t>
            </a:r>
            <a:r>
              <a:t> provider.connection.getBalance(user.publicKey);</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balanceInSOL = balance / web3.LAMPORTS_PER_SOL;</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formattedBalance = </a:t>
            </a:r>
            <a:r>
              <a:rPr>
                <a:solidFill>
                  <a:srgbClr val="569CD6"/>
                </a:solidFill>
              </a:rPr>
              <a:t>new</a:t>
            </a:r>
            <a:r>
              <a:t> Intl.NumberFormat().format(balanceInSOL);</a:t>
            </a:r>
          </a:p>
          <a:p>
            <a:pPr algn="l" defTabSz="457200">
              <a:defRPr>
                <a:solidFill>
                  <a:srgbClr val="D4D4D4"/>
                </a:solidFill>
                <a:latin typeface="Menlo Regular"/>
                <a:ea typeface="Menlo Regular"/>
                <a:cs typeface="Menlo Regular"/>
                <a:sym typeface="Menlo Regular"/>
              </a:defRPr>
            </a:pPr>
            <a:r>
              <a:t>    console.log(</a:t>
            </a:r>
            <a:r>
              <a:rPr>
                <a:solidFill>
                  <a:srgbClr val="CE9178"/>
                </a:solidFill>
              </a:rPr>
              <a:t>`Balance: </a:t>
            </a:r>
            <a:r>
              <a:rPr>
                <a:solidFill>
                  <a:srgbClr val="569CD6"/>
                </a:solidFill>
              </a:rPr>
              <a:t>${</a:t>
            </a:r>
            <a:r>
              <a:t>formattedBalance</a:t>
            </a:r>
            <a:r>
              <a:rPr>
                <a:solidFill>
                  <a:srgbClr val="569CD6"/>
                </a:solidFill>
              </a:rPr>
              <a:t>}</a:t>
            </a:r>
            <a:r>
              <a:rPr>
                <a:solidFill>
                  <a:srgbClr val="CE9178"/>
                </a:solidFill>
              </a:rPr>
              <a:t> SOL`</a:t>
            </a:r>
            <a:r>
              <a:t>);</a:t>
            </a:r>
          </a:p>
          <a:p>
            <a:pPr algn="l" defTabSz="457200">
              <a:defRPr>
                <a:solidFill>
                  <a:srgbClr val="D4D4D4"/>
                </a:solidFill>
                <a:latin typeface="Menlo Regular"/>
                <a:ea typeface="Menlo Regular"/>
                <a:cs typeface="Menlo Regular"/>
                <a:sym typeface="Menlo Regular"/>
              </a:defRPr>
            </a:pPr>
            <a:r>
              <a:t>  });</a:t>
            </a:r>
          </a:p>
        </p:txBody>
      </p:sp>
      <p:sp>
        <p:nvSpPr>
          <p:cNvPr id="960" name="9. Make some tests part 1/4"/>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9. Make some tests part 1/4</a:t>
            </a:r>
          </a:p>
        </p:txBody>
      </p:sp>
      <p:sp>
        <p:nvSpPr>
          <p:cNvPr id="961" name="continued on next slide..."/>
          <p:cNvSpPr txBox="1"/>
          <p:nvPr/>
        </p:nvSpPr>
        <p:spPr>
          <a:xfrm>
            <a:off x="2179073" y="13103105"/>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62" name="Inside tests/favorites.ts, add:"/>
          <p:cNvSpPr txBox="1"/>
          <p:nvPr/>
        </p:nvSpPr>
        <p:spPr>
          <a:xfrm>
            <a:off x="2121736" y="2188715"/>
            <a:ext cx="630478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Inside </a:t>
            </a:r>
            <a:r>
              <a:rPr b="1"/>
              <a:t>tests/favorites.ts</a:t>
            </a:r>
            <a:r>
              <a:t>, add</a:t>
            </a:r>
            <a:r>
              <a:rPr b="1"/>
              <a:t>:</a:t>
            </a:r>
          </a:p>
        </p:txBody>
      </p:sp>
      <p:sp>
        <p:nvSpPr>
          <p:cNvPr id="963" name="import { assert } from &quot;chai&quot;;…"/>
          <p:cNvSpPr txBox="1"/>
          <p:nvPr/>
        </p:nvSpPr>
        <p:spPr>
          <a:xfrm>
            <a:off x="2530838" y="3231223"/>
            <a:ext cx="16936238"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assert } </a:t>
            </a:r>
            <a:r>
              <a:rPr>
                <a:solidFill>
                  <a:srgbClr val="569CD6"/>
                </a:solidFill>
              </a:rPr>
              <a:t>from</a:t>
            </a:r>
            <a:r>
              <a:t> </a:t>
            </a:r>
            <a:r>
              <a:rPr>
                <a:solidFill>
                  <a:srgbClr val="CE9178"/>
                </a:solidFill>
              </a:rPr>
              <a:t>"chai"</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web3 = anchor.web3;</a:t>
            </a:r>
          </a:p>
        </p:txBody>
      </p:sp>
      <p:sp>
        <p:nvSpPr>
          <p:cNvPr id="964" name="Then replace the 'describe' function:"/>
          <p:cNvSpPr txBox="1"/>
          <p:nvPr/>
        </p:nvSpPr>
        <p:spPr>
          <a:xfrm>
            <a:off x="2225645" y="5201392"/>
            <a:ext cx="7701535"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Then replace the</a:t>
            </a:r>
            <a:r>
              <a:rPr b="1"/>
              <a:t> 'describe' </a:t>
            </a:r>
            <a:r>
              <a:t>function</a:t>
            </a:r>
            <a:r>
              <a:rPr b="1"/>
              <a:t>:</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it(&quot;Saves a user's favorites to the blockchain&quot;, async () =&gt; {…"/>
          <p:cNvSpPr txBox="1"/>
          <p:nvPr/>
        </p:nvSpPr>
        <p:spPr>
          <a:xfrm>
            <a:off x="3182749" y="3472224"/>
            <a:ext cx="16936238"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it(</a:t>
            </a:r>
            <a:r>
              <a:t>"Saves a user's favorites to the blockchain"</a:t>
            </a:r>
            <a:r>
              <a:rPr>
                <a:solidFill>
                  <a:srgbClr val="D4D4D4"/>
                </a:solidFill>
              </a:rPr>
              <a:t>, </a:t>
            </a:r>
            <a:r>
              <a:rPr>
                <a:solidFill>
                  <a:srgbClr val="569CD6"/>
                </a:solidFill>
              </a:rPr>
              <a:t>async</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6A9955"/>
                </a:solidFill>
                <a:latin typeface="Menlo Regular"/>
                <a:ea typeface="Menlo Regular"/>
                <a:cs typeface="Menlo Regular"/>
                <a:sym typeface="Menlo Regular"/>
              </a:defRPr>
            </a:pPr>
            <a:r>
              <a:rPr>
                <a:solidFill>
                  <a:srgbClr val="D4D4D4"/>
                </a:solidFill>
              </a:rPr>
              <a:t>  </a:t>
            </a:r>
            <a:r>
              <a:t>// Here's what we want to write to the blockchain</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favoriteNumber = </a:t>
            </a:r>
            <a:r>
              <a:rPr>
                <a:solidFill>
                  <a:srgbClr val="569CD6"/>
                </a:solidFill>
              </a:rPr>
              <a:t>new</a:t>
            </a:r>
            <a:r>
              <a:t> anchor.BN(</a:t>
            </a:r>
            <a:r>
              <a:rPr>
                <a:solidFill>
                  <a:srgbClr val="B5CEA8"/>
                </a:solidFill>
              </a:rPr>
              <a:t>23</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favoriteColor = </a:t>
            </a:r>
            <a:r>
              <a:rPr>
                <a:solidFill>
                  <a:srgbClr val="CE9178"/>
                </a:solidFill>
              </a:rPr>
              <a:t>"purple"</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favoriteHobbies = [</a:t>
            </a:r>
            <a:r>
              <a:rPr>
                <a:solidFill>
                  <a:srgbClr val="CE9178"/>
                </a:solidFill>
              </a:rPr>
              <a:t>"skiing"</a:t>
            </a:r>
            <a:r>
              <a:t>, </a:t>
            </a:r>
            <a:r>
              <a:rPr>
                <a:solidFill>
                  <a:srgbClr val="CE9178"/>
                </a:solidFill>
              </a:rPr>
              <a:t>"skydiving"</a:t>
            </a:r>
            <a:r>
              <a:t>, </a:t>
            </a:r>
            <a:r>
              <a:rPr>
                <a:solidFill>
                  <a:srgbClr val="CE9178"/>
                </a:solidFill>
              </a:rPr>
              <a:t>"biking"</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await</a:t>
            </a:r>
            <a:r>
              <a:t> program.methods</a:t>
            </a:r>
          </a:p>
          <a:p>
            <a:pPr algn="l" defTabSz="457200">
              <a:defRPr>
                <a:solidFill>
                  <a:srgbClr val="D4D4D4"/>
                </a:solidFill>
                <a:latin typeface="Menlo Regular"/>
                <a:ea typeface="Menlo Regular"/>
                <a:cs typeface="Menlo Regular"/>
                <a:sym typeface="Menlo Regular"/>
              </a:defRPr>
            </a:pPr>
            <a:r>
              <a:t>    .setFavorites(favoriteNumber, favoriteColor, favoriteHobbies)</a:t>
            </a:r>
          </a:p>
          <a:p>
            <a:pPr algn="l" defTabSz="457200">
              <a:defRPr>
                <a:solidFill>
                  <a:srgbClr val="D4D4D4"/>
                </a:solidFill>
                <a:latin typeface="Menlo Regular"/>
                <a:ea typeface="Menlo Regular"/>
                <a:cs typeface="Menlo Regular"/>
                <a:sym typeface="Menlo Regular"/>
              </a:defRPr>
            </a:pPr>
            <a:r>
              <a:t>    .signers([user])</a:t>
            </a:r>
          </a:p>
          <a:p>
            <a:pPr algn="l" defTabSz="457200">
              <a:defRPr>
                <a:solidFill>
                  <a:srgbClr val="D4D4D4"/>
                </a:solidFill>
                <a:latin typeface="Menlo Regular"/>
                <a:ea typeface="Menlo Regular"/>
                <a:cs typeface="Menlo Regular"/>
                <a:sym typeface="Menlo Regular"/>
              </a:defRPr>
            </a:pPr>
            <a:r>
              <a:t>    .rpc();</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rPr>
                <a:solidFill>
                  <a:srgbClr val="D4D4D4"/>
                </a:solidFill>
              </a:rPr>
              <a:t>  </a:t>
            </a:r>
            <a:r>
              <a:t>// No check everything matches</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favoritesPdaAndBump = web3.PublicKey.findProgramAddressSync(</a:t>
            </a:r>
          </a:p>
          <a:p>
            <a:pPr algn="l" defTabSz="457200">
              <a:defRPr>
                <a:solidFill>
                  <a:srgbClr val="D4D4D4"/>
                </a:solidFill>
                <a:latin typeface="Menlo Regular"/>
                <a:ea typeface="Menlo Regular"/>
                <a:cs typeface="Menlo Regular"/>
                <a:sym typeface="Menlo Regular"/>
              </a:defRPr>
            </a:pPr>
            <a:r>
              <a:t>    [Buffer.from(</a:t>
            </a:r>
            <a:r>
              <a:rPr>
                <a:solidFill>
                  <a:srgbClr val="CE9178"/>
                </a:solidFill>
              </a:rPr>
              <a:t>"favorites"</a:t>
            </a:r>
            <a:r>
              <a:t>), user.publicKey.toBuffer()],</a:t>
            </a:r>
          </a:p>
          <a:p>
            <a:pPr algn="l" defTabSz="457200">
              <a:defRPr>
                <a:solidFill>
                  <a:srgbClr val="D4D4D4"/>
                </a:solidFill>
                <a:latin typeface="Menlo Regular"/>
                <a:ea typeface="Menlo Regular"/>
                <a:cs typeface="Menlo Regular"/>
                <a:sym typeface="Menlo Regular"/>
              </a:defRPr>
            </a:pPr>
            <a:r>
              <a:t>    program.programId</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favoritesPda = favoritesPdaAndBump[</a:t>
            </a:r>
            <a:r>
              <a:rPr>
                <a:solidFill>
                  <a:srgbClr val="B5CEA8"/>
                </a:solidFill>
              </a:rPr>
              <a:t>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dataFromPda = </a:t>
            </a:r>
            <a:r>
              <a:rPr>
                <a:solidFill>
                  <a:srgbClr val="569CD6"/>
                </a:solidFill>
              </a:rPr>
              <a:t>await</a:t>
            </a:r>
            <a:r>
              <a:t> program.account.favorites.fetch(favoritesPda);</a:t>
            </a:r>
          </a:p>
          <a:p>
            <a:pPr algn="l" defTabSz="457200">
              <a:defRPr>
                <a:solidFill>
                  <a:srgbClr val="D4D4D4"/>
                </a:solidFill>
                <a:latin typeface="Menlo Regular"/>
                <a:ea typeface="Menlo Regular"/>
                <a:cs typeface="Menlo Regular"/>
                <a:sym typeface="Menlo Regular"/>
              </a:defRPr>
            </a:pPr>
            <a:r>
              <a:t>  assert.equal(dataFromPda.color, favoriteColor);</a:t>
            </a:r>
          </a:p>
          <a:p>
            <a:pPr algn="l" defTabSz="457200">
              <a:defRPr>
                <a:solidFill>
                  <a:srgbClr val="D4D4D4"/>
                </a:solidFill>
                <a:latin typeface="Menlo Regular"/>
                <a:ea typeface="Menlo Regular"/>
                <a:cs typeface="Menlo Regular"/>
                <a:sym typeface="Menlo Regular"/>
              </a:defRPr>
            </a:pPr>
            <a:r>
              <a:t>  assert.equal(dataFromPda.number.toString(), favoriteNumber.toString());</a:t>
            </a:r>
          </a:p>
          <a:p>
            <a:pPr algn="l" defTabSz="457200">
              <a:defRPr>
                <a:solidFill>
                  <a:srgbClr val="D4D4D4"/>
                </a:solidFill>
                <a:latin typeface="Menlo Regular"/>
                <a:ea typeface="Menlo Regular"/>
                <a:cs typeface="Menlo Regular"/>
                <a:sym typeface="Menlo Regular"/>
              </a:defRPr>
            </a:pPr>
            <a:r>
              <a:t>  assert.deepEqual(dataFromPda.hobbies, favoriteHobbies);</a:t>
            </a:r>
          </a:p>
          <a:p>
            <a:pPr algn="l" defTabSz="457200">
              <a:defRPr>
                <a:solidFill>
                  <a:srgbClr val="D4D4D4"/>
                </a:solidFill>
                <a:latin typeface="Menlo Regular"/>
                <a:ea typeface="Menlo Regular"/>
                <a:cs typeface="Menlo Regular"/>
                <a:sym typeface="Menlo Regular"/>
              </a:defRPr>
            </a:pPr>
            <a:r>
              <a:t>});</a:t>
            </a:r>
          </a:p>
        </p:txBody>
      </p:sp>
      <p:sp>
        <p:nvSpPr>
          <p:cNvPr id="969" name="10. Make some tests part 2/4"/>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10. Make some tests part 2/4</a:t>
            </a:r>
          </a:p>
        </p:txBody>
      </p:sp>
      <p:sp>
        <p:nvSpPr>
          <p:cNvPr id="970" name="continued on next slide..."/>
          <p:cNvSpPr txBox="1"/>
          <p:nvPr/>
        </p:nvSpPr>
        <p:spPr>
          <a:xfrm>
            <a:off x="2646664" y="1294724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71" name="continued from previous slide"/>
          <p:cNvSpPr txBox="1"/>
          <p:nvPr/>
        </p:nvSpPr>
        <p:spPr>
          <a:xfrm>
            <a:off x="2436349" y="2404236"/>
            <a:ext cx="614431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from previous slide</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3" name="it(&quot;Doesn't let people write to favorites for other users&quot;, async () =&gt; {…"/>
          <p:cNvSpPr txBox="1"/>
          <p:nvPr/>
        </p:nvSpPr>
        <p:spPr>
          <a:xfrm>
            <a:off x="3723881" y="4006441"/>
            <a:ext cx="16936238"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D4D4D4"/>
                </a:solidFill>
              </a:rPr>
              <a:t>it(</a:t>
            </a:r>
            <a:r>
              <a:t>"Doesn't let people write to favorites for other users"</a:t>
            </a:r>
            <a:r>
              <a:rPr>
                <a:solidFill>
                  <a:srgbClr val="D4D4D4"/>
                </a:solidFill>
              </a:rPr>
              <a:t>, </a:t>
            </a:r>
            <a:r>
              <a:rPr>
                <a:solidFill>
                  <a:srgbClr val="569CD6"/>
                </a:solidFill>
              </a:rPr>
              <a:t>async</a:t>
            </a:r>
            <a:r>
              <a:rPr>
                <a:solidFill>
                  <a:srgbClr val="D4D4D4"/>
                </a:solidFill>
              </a:rPr>
              <a:t> () </a:t>
            </a:r>
            <a:r>
              <a:rPr>
                <a:solidFill>
                  <a:srgbClr val="569CD6"/>
                </a:solidFill>
              </a:rPr>
              <a:t>=&gt;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someRandomGuy = anchor.web3.Keypair.generate();</a:t>
            </a:r>
          </a:p>
          <a:p>
            <a:pPr algn="l" defTabSz="457200">
              <a:defRPr>
                <a:solidFill>
                  <a:srgbClr val="569CD6"/>
                </a:solidFill>
                <a:latin typeface="Menlo Regular"/>
                <a:ea typeface="Menlo Regular"/>
                <a:cs typeface="Menlo Regular"/>
                <a:sym typeface="Menlo Regular"/>
              </a:defRPr>
            </a:pPr>
            <a:r>
              <a:rPr>
                <a:solidFill>
                  <a:srgbClr val="D4D4D4"/>
                </a:solidFill>
              </a:rPr>
              <a:t>  </a:t>
            </a:r>
            <a:r>
              <a:t>try</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569CD6"/>
                </a:solidFill>
              </a:rPr>
              <a:t>await</a:t>
            </a:r>
            <a:r>
              <a:t> program.methods</a:t>
            </a:r>
          </a:p>
          <a:p>
            <a:pPr algn="l" defTabSz="457200">
              <a:defRPr>
                <a:solidFill>
                  <a:srgbClr val="D4D4D4"/>
                </a:solidFill>
                <a:latin typeface="Menlo Regular"/>
                <a:ea typeface="Menlo Regular"/>
                <a:cs typeface="Menlo Regular"/>
                <a:sym typeface="Menlo Regular"/>
              </a:defRPr>
            </a:pPr>
            <a:r>
              <a:t>      .setFavorites(</a:t>
            </a:r>
            <a:r>
              <a:rPr>
                <a:solidFill>
                  <a:srgbClr val="569CD6"/>
                </a:solidFill>
              </a:rPr>
              <a:t>new</a:t>
            </a:r>
            <a:r>
              <a:t> anchor.BN(</a:t>
            </a:r>
            <a:r>
              <a:rPr>
                <a:solidFill>
                  <a:srgbClr val="B5CEA8"/>
                </a:solidFill>
              </a:rPr>
              <a:t>420</a:t>
            </a:r>
            <a:r>
              <a:t>), </a:t>
            </a:r>
            <a:r>
              <a:rPr>
                <a:solidFill>
                  <a:srgbClr val="CE9178"/>
                </a:solidFill>
              </a:rPr>
              <a:t>"red"</a:t>
            </a:r>
            <a:r>
              <a:t>, [</a:t>
            </a:r>
            <a:r>
              <a:rPr>
                <a:solidFill>
                  <a:srgbClr val="CE9178"/>
                </a:solidFill>
              </a:rPr>
              <a:t>"being a dork"</a:t>
            </a:r>
            <a:r>
              <a:t>])</a:t>
            </a:r>
          </a:p>
          <a:p>
            <a:pPr algn="l" defTabSz="457200">
              <a:defRPr>
                <a:solidFill>
                  <a:srgbClr val="D4D4D4"/>
                </a:solidFill>
                <a:latin typeface="Menlo Regular"/>
                <a:ea typeface="Menlo Regular"/>
                <a:cs typeface="Menlo Regular"/>
                <a:sym typeface="Menlo Regular"/>
              </a:defRPr>
            </a:pPr>
            <a:r>
              <a:t>      .signers([someRandomGuy])</a:t>
            </a:r>
          </a:p>
          <a:p>
            <a:pPr algn="l" defTabSz="457200">
              <a:defRPr>
                <a:solidFill>
                  <a:srgbClr val="D4D4D4"/>
                </a:solidFill>
                <a:latin typeface="Menlo Regular"/>
                <a:ea typeface="Menlo Regular"/>
                <a:cs typeface="Menlo Regular"/>
                <a:sym typeface="Menlo Regular"/>
              </a:defRPr>
            </a:pPr>
            <a:r>
              <a:t>      .rpc();</a:t>
            </a:r>
          </a:p>
          <a:p>
            <a:pPr algn="l" defTabSz="457200">
              <a:defRPr>
                <a:solidFill>
                  <a:srgbClr val="D4D4D4"/>
                </a:solidFill>
                <a:latin typeface="Menlo Regular"/>
                <a:ea typeface="Menlo Regular"/>
                <a:cs typeface="Menlo Regular"/>
                <a:sym typeface="Menlo Regular"/>
              </a:defRPr>
            </a:pPr>
            <a:r>
              <a:t>  } </a:t>
            </a:r>
            <a:r>
              <a:rPr>
                <a:solidFill>
                  <a:srgbClr val="569CD6"/>
                </a:solidFill>
              </a:rPr>
              <a:t>catch</a:t>
            </a:r>
            <a:r>
              <a:t> (error) {</a:t>
            </a:r>
          </a:p>
          <a:p>
            <a:pPr algn="l" defTabSz="457200">
              <a:defRPr>
                <a:solidFill>
                  <a:srgbClr val="D4D4D4"/>
                </a:solidFill>
                <a:latin typeface="Menlo Regular"/>
                <a:ea typeface="Menlo Regular"/>
                <a:cs typeface="Menlo Regular"/>
                <a:sym typeface="Menlo Regular"/>
              </a:defRPr>
            </a:pPr>
            <a:r>
              <a:t>    </a:t>
            </a:r>
            <a:r>
              <a:rPr>
                <a:solidFill>
                  <a:srgbClr val="569CD6"/>
                </a:solidFill>
              </a:rPr>
              <a:t>const</a:t>
            </a:r>
            <a:r>
              <a:t> errorMessage = (error </a:t>
            </a:r>
            <a:r>
              <a:rPr>
                <a:solidFill>
                  <a:srgbClr val="569CD6"/>
                </a:solidFill>
              </a:rPr>
              <a:t>as</a:t>
            </a:r>
            <a:r>
              <a:t> Error).message;</a:t>
            </a:r>
          </a:p>
          <a:p>
            <a:pPr algn="l" defTabSz="457200">
              <a:defRPr>
                <a:solidFill>
                  <a:srgbClr val="D4D4D4"/>
                </a:solidFill>
                <a:latin typeface="Menlo Regular"/>
                <a:ea typeface="Menlo Regular"/>
                <a:cs typeface="Menlo Regular"/>
                <a:sym typeface="Menlo Regular"/>
              </a:defRPr>
            </a:pPr>
            <a:r>
              <a:t>    assert.isTrue(errorMessage.includes(</a:t>
            </a:r>
            <a:r>
              <a:rPr>
                <a:solidFill>
                  <a:srgbClr val="CE9178"/>
                </a:solidFill>
              </a:rPr>
              <a:t>"unknown signer"</a:t>
            </a:r>
            <a:r>
              <a:t>));</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974" name="11. Make some tests part 4/4"/>
          <p:cNvSpPr txBox="1"/>
          <p:nvPr/>
        </p:nvSpPr>
        <p:spPr>
          <a:xfrm>
            <a:off x="1103663" y="422869"/>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Make some tests part 4/4</a:t>
            </a:r>
          </a:p>
        </p:txBody>
      </p:sp>
      <p:sp>
        <p:nvSpPr>
          <p:cNvPr id="975" name="continued from previous slide"/>
          <p:cNvSpPr txBox="1"/>
          <p:nvPr/>
        </p:nvSpPr>
        <p:spPr>
          <a:xfrm>
            <a:off x="2410372" y="2958313"/>
            <a:ext cx="614431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from previous slide</a:t>
            </a:r>
          </a:p>
        </p:txBody>
      </p:sp>
      <p:sp>
        <p:nvSpPr>
          <p:cNvPr id="976" name="You've finished making your anchor tests!"/>
          <p:cNvSpPr txBox="1"/>
          <p:nvPr/>
        </p:nvSpPr>
        <p:spPr>
          <a:xfrm>
            <a:off x="2490800" y="12583559"/>
            <a:ext cx="861685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You've finished making your anchor tests!</a:t>
            </a:r>
          </a:p>
        </p:txBody>
      </p:sp>
      <p:sp>
        <p:nvSpPr>
          <p:cNvPr id="977" name="Close the 'describe' block:"/>
          <p:cNvSpPr txBox="1"/>
          <p:nvPr/>
        </p:nvSpPr>
        <p:spPr>
          <a:xfrm>
            <a:off x="2438846" y="9632793"/>
            <a:ext cx="569488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Close the 'describe' block: </a:t>
            </a:r>
          </a:p>
        </p:txBody>
      </p:sp>
      <p:sp>
        <p:nvSpPr>
          <p:cNvPr id="978" name="});"/>
          <p:cNvSpPr txBox="1"/>
          <p:nvPr/>
        </p:nvSpPr>
        <p:spPr>
          <a:xfrm>
            <a:off x="3723881" y="10763243"/>
            <a:ext cx="16936238"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lvl1pPr algn="l" defTabSz="457200">
              <a:defRPr>
                <a:solidFill>
                  <a:srgbClr val="D4D4D4"/>
                </a:solidFill>
                <a:latin typeface="Menlo Regular"/>
                <a:ea typeface="Menlo Regular"/>
                <a:cs typeface="Menlo Regular"/>
                <a:sym typeface="Menlo Regular"/>
              </a:defRPr>
            </a:lvl1pPr>
          </a:lstStyle>
          <a:p>
            <a:pPr/>
            <a:r>
              <a:t>});</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12. Run the tests with…"/>
          <p:cNvSpPr txBox="1"/>
          <p:nvPr>
            <p:ph type="title"/>
          </p:nvPr>
        </p:nvSpPr>
        <p:spPr>
          <a:xfrm>
            <a:off x="1187777" y="4720034"/>
            <a:ext cx="7668817" cy="4275932"/>
          </a:xfrm>
          <a:prstGeom prst="rect">
            <a:avLst/>
          </a:prstGeom>
        </p:spPr>
        <p:txBody>
          <a:bodyPr/>
          <a:lstStyle/>
          <a:p>
            <a:pPr defTabSz="1584920">
              <a:defRPr spc="-110" sz="5524"/>
            </a:pPr>
            <a:r>
              <a:t>12. Run the tests with</a:t>
            </a:r>
          </a:p>
          <a:p>
            <a:pPr defTabSz="1584920">
              <a:defRPr spc="-110" sz="5524"/>
            </a:pPr>
          </a:p>
          <a:p>
            <a:pPr defTabSz="1584920">
              <a:defRPr b="0" spc="-110" sz="5524">
                <a:latin typeface="Andale Mono"/>
                <a:ea typeface="Andale Mono"/>
                <a:cs typeface="Andale Mono"/>
                <a:sym typeface="Andale Mono"/>
              </a:defRPr>
            </a:pPr>
            <a:r>
              <a:t>anchor test</a:t>
            </a:r>
          </a:p>
          <a:p>
            <a:pPr defTabSz="1584920">
              <a:defRPr spc="-110" sz="5524"/>
            </a:pPr>
          </a:p>
          <a:p>
            <a:pPr defTabSz="1584920">
              <a:defRPr spc="-110" sz="5524"/>
            </a:pPr>
            <a:r>
              <a:t>Ensure your tests pass!</a:t>
            </a:r>
          </a:p>
        </p:txBody>
      </p:sp>
      <p:pic>
        <p:nvPicPr>
          <p:cNvPr id="983" name="Screenshot 2024-05-30 at 09.21.10.png" descr="Screenshot 2024-05-30 at 09.21.10.png"/>
          <p:cNvPicPr>
            <a:picLocks noChangeAspect="1"/>
          </p:cNvPicPr>
          <p:nvPr/>
        </p:nvPicPr>
        <p:blipFill>
          <a:blip r:embed="rId2">
            <a:extLst/>
          </a:blip>
          <a:stretch>
            <a:fillRect/>
          </a:stretch>
        </p:blipFill>
        <p:spPr>
          <a:xfrm>
            <a:off x="10818035" y="5001718"/>
            <a:ext cx="13614764" cy="3726455"/>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Lesson 6 feedback"/>
          <p:cNvSpPr txBox="1"/>
          <p:nvPr>
            <p:ph type="title"/>
          </p:nvPr>
        </p:nvSpPr>
        <p:spPr>
          <a:xfrm>
            <a:off x="1187777" y="5743879"/>
            <a:ext cx="9779001" cy="1435101"/>
          </a:xfrm>
          <a:prstGeom prst="rect">
            <a:avLst/>
          </a:prstGeom>
        </p:spPr>
        <p:txBody>
          <a:bodyPr/>
          <a:lstStyle/>
          <a:p>
            <a:pPr/>
            <a:r>
              <a:t>Lesson 6 feedback</a:t>
            </a:r>
          </a:p>
        </p:txBody>
      </p:sp>
      <p:sp>
        <p:nvSpPr>
          <p:cNvPr id="986"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987"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9"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990"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991"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992" name="TOKENS"/>
          <p:cNvSpPr txBox="1"/>
          <p:nvPr/>
        </p:nvSpPr>
        <p:spPr>
          <a:xfrm>
            <a:off x="6625005" y="5802933"/>
            <a:ext cx="11133990"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TOKENS </a:t>
            </a:r>
          </a:p>
        </p:txBody>
      </p:sp>
      <p:sp>
        <p:nvSpPr>
          <p:cNvPr id="993" name="LESSON 7: USING ANCHOR WITH"/>
          <p:cNvSpPr txBox="1"/>
          <p:nvPr/>
        </p:nvSpPr>
        <p:spPr>
          <a:xfrm>
            <a:off x="4479492" y="4835671"/>
            <a:ext cx="1542501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7: USING ANCHOR WITH  </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Our next program allows a user to offer an amount of one token in exchange for an amount of another token."/>
          <p:cNvSpPr txBox="1"/>
          <p:nvPr>
            <p:ph type="ctrTitle"/>
          </p:nvPr>
        </p:nvSpPr>
        <p:spPr>
          <a:xfrm>
            <a:off x="1206498" y="4533900"/>
            <a:ext cx="21971004" cy="4648200"/>
          </a:xfrm>
          <a:prstGeom prst="rect">
            <a:avLst/>
          </a:prstGeom>
        </p:spPr>
        <p:txBody>
          <a:bodyPr/>
          <a:lstStyle/>
          <a:p>
            <a:pPr defTabSz="1999437">
              <a:defRPr spc="-190" sz="9512"/>
            </a:pPr>
            <a:r>
              <a:t>Our next program allows a user to offer </a:t>
            </a:r>
            <a:r>
              <a:rPr>
                <a:solidFill>
                  <a:srgbClr val="16F195"/>
                </a:solidFill>
              </a:rPr>
              <a:t>an amount of one token </a:t>
            </a:r>
            <a:r>
              <a:t>in exchange for </a:t>
            </a:r>
            <a:r>
              <a:rPr>
                <a:solidFill>
                  <a:srgbClr val="9342F7"/>
                </a:solidFill>
              </a:rPr>
              <a:t>an amount of another token</a:t>
            </a: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7" name="Image" descr="Image"/>
          <p:cNvPicPr>
            <a:picLocks noChangeAspect="1"/>
          </p:cNvPicPr>
          <p:nvPr/>
        </p:nvPicPr>
        <p:blipFill>
          <a:blip r:embed="rId3">
            <a:alphaModFix amt="13814"/>
            <a:extLst/>
          </a:blip>
          <a:stretch>
            <a:fillRect/>
          </a:stretch>
        </p:blipFill>
        <p:spPr>
          <a:xfrm>
            <a:off x="-3564762" y="6642877"/>
            <a:ext cx="26831631" cy="7777827"/>
          </a:xfrm>
          <a:prstGeom prst="rect">
            <a:avLst/>
          </a:prstGeom>
          <a:ln w="12700">
            <a:miter lim="400000"/>
          </a:ln>
        </p:spPr>
      </p:pic>
      <p:pic>
        <p:nvPicPr>
          <p:cNvPr id="99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999" name="Image" descr="Image"/>
          <p:cNvPicPr>
            <a:picLocks noChangeAspect="1"/>
          </p:cNvPicPr>
          <p:nvPr/>
        </p:nvPicPr>
        <p:blipFill>
          <a:blip r:embed="rId5">
            <a:extLst/>
          </a:blip>
          <a:stretch>
            <a:fillRect/>
          </a:stretch>
        </p:blipFill>
        <p:spPr>
          <a:xfrm>
            <a:off x="8480415" y="-287614"/>
            <a:ext cx="16952154" cy="17420991"/>
          </a:xfrm>
          <a:prstGeom prst="rect">
            <a:avLst/>
          </a:prstGeom>
          <a:ln w="12700">
            <a:miter lim="400000"/>
          </a:ln>
        </p:spPr>
      </p:pic>
      <p:pic>
        <p:nvPicPr>
          <p:cNvPr id="100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1001" name="Alice has lots of USDC  Bob has lots of WIF"/>
          <p:cNvSpPr txBox="1"/>
          <p:nvPr/>
        </p:nvSpPr>
        <p:spPr>
          <a:xfrm>
            <a:off x="2379005" y="10335135"/>
            <a:ext cx="7058505" cy="1575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has lots of USDC</a:t>
            </a:r>
            <a:br/>
            <a:br/>
            <a:r>
              <a:t>Bob has lots of WIF</a:t>
            </a:r>
          </a:p>
        </p:txBody>
      </p:sp>
      <p:pic>
        <p:nvPicPr>
          <p:cNvPr id="1002" name="V5AAusaZ3kfnZFYTgvBQqL.png" descr="V5AAusaZ3kfnZFYTgvBQqL.png"/>
          <p:cNvPicPr>
            <a:picLocks noChangeAspect="1"/>
          </p:cNvPicPr>
          <p:nvPr/>
        </p:nvPicPr>
        <p:blipFill>
          <a:blip r:embed="rId7">
            <a:extLst/>
          </a:blip>
          <a:stretch>
            <a:fillRect/>
          </a:stretch>
        </p:blipFill>
        <p:spPr>
          <a:xfrm>
            <a:off x="3835879" y="1721342"/>
            <a:ext cx="4144757" cy="6836711"/>
          </a:xfrm>
          <a:prstGeom prst="rect">
            <a:avLst/>
          </a:prstGeom>
          <a:ln w="12700">
            <a:miter lim="400000"/>
          </a:ln>
        </p:spPr>
      </p:pic>
      <p:pic>
        <p:nvPicPr>
          <p:cNvPr id="1003" name="Y9Yh37FjxprSMiydCN6AwQ.png" descr="Y9Yh37FjxprSMiydCN6AwQ.png"/>
          <p:cNvPicPr>
            <a:picLocks noChangeAspect="1"/>
          </p:cNvPicPr>
          <p:nvPr/>
        </p:nvPicPr>
        <p:blipFill>
          <a:blip r:embed="rId8">
            <a:extLst/>
          </a:blip>
          <a:stretch>
            <a:fillRect/>
          </a:stretch>
        </p:blipFill>
        <p:spPr>
          <a:xfrm>
            <a:off x="10143002" y="5749172"/>
            <a:ext cx="4635306" cy="7619679"/>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7"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100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1009" name="Image" descr="Image"/>
          <p:cNvPicPr>
            <a:picLocks noChangeAspect="1"/>
          </p:cNvPicPr>
          <p:nvPr/>
        </p:nvPicPr>
        <p:blipFill>
          <a:blip r:embed="rId5">
            <a:alphaModFix amt="29134"/>
            <a:extLst/>
          </a:blip>
          <a:stretch>
            <a:fillRect/>
          </a:stretch>
        </p:blipFill>
        <p:spPr>
          <a:xfrm>
            <a:off x="8480415" y="-287614"/>
            <a:ext cx="16952154" cy="17420991"/>
          </a:xfrm>
          <a:prstGeom prst="rect">
            <a:avLst/>
          </a:prstGeom>
          <a:ln w="12700">
            <a:miter lim="400000"/>
          </a:ln>
        </p:spPr>
      </p:pic>
      <p:pic>
        <p:nvPicPr>
          <p:cNvPr id="101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1011" name="Alice wants 100 WIF and is offering 10 USDC. Bob wants to take that offer.  How can we ensure Alice and Bob don't run away with each other's tokens?"/>
          <p:cNvSpPr txBox="1"/>
          <p:nvPr/>
        </p:nvSpPr>
        <p:spPr>
          <a:xfrm>
            <a:off x="15734847" y="1592013"/>
            <a:ext cx="7058505" cy="35569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wants 100 WIF and is offering 10 USDC. Bob wants to take that offer.</a:t>
            </a:r>
            <a:br/>
            <a:br/>
            <a:r>
              <a:t>How can we ensure Alice and Bob don't run away with each other's tokens?</a:t>
            </a:r>
          </a:p>
        </p:txBody>
      </p:sp>
      <p:pic>
        <p:nvPicPr>
          <p:cNvPr id="1012" name="V5AAusaZ3kfnZFYTgvBQqL.png" descr="V5AAusaZ3kfnZFYTgvBQqL.png"/>
          <p:cNvPicPr>
            <a:picLocks noChangeAspect="1"/>
          </p:cNvPicPr>
          <p:nvPr/>
        </p:nvPicPr>
        <p:blipFill>
          <a:blip r:embed="rId7">
            <a:extLst/>
          </a:blip>
          <a:stretch>
            <a:fillRect/>
          </a:stretch>
        </p:blipFill>
        <p:spPr>
          <a:xfrm>
            <a:off x="4717437" y="2447330"/>
            <a:ext cx="4144757" cy="6836711"/>
          </a:xfrm>
          <a:prstGeom prst="rect">
            <a:avLst/>
          </a:prstGeom>
          <a:ln w="12700">
            <a:miter lim="400000"/>
          </a:ln>
        </p:spPr>
      </p:pic>
      <p:pic>
        <p:nvPicPr>
          <p:cNvPr id="1013" name="Y9Yh37FjxprSMiydCN6AwQ.png" descr="Y9Yh37FjxprSMiydCN6AwQ.png"/>
          <p:cNvPicPr>
            <a:picLocks noChangeAspect="1"/>
          </p:cNvPicPr>
          <p:nvPr/>
        </p:nvPicPr>
        <p:blipFill>
          <a:blip r:embed="rId8">
            <a:extLst/>
          </a:blip>
          <a:stretch>
            <a:fillRect/>
          </a:stretch>
        </p:blipFill>
        <p:spPr>
          <a:xfrm>
            <a:off x="12087614" y="6661922"/>
            <a:ext cx="4158915" cy="683657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7"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1018"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1019" name="Image" descr="Image"/>
          <p:cNvPicPr>
            <a:picLocks noChangeAspect="1"/>
          </p:cNvPicPr>
          <p:nvPr/>
        </p:nvPicPr>
        <p:blipFill>
          <a:blip r:embed="rId4">
            <a:alphaModFix amt="62931"/>
            <a:extLst/>
          </a:blip>
          <a:stretch>
            <a:fillRect/>
          </a:stretch>
        </p:blipFill>
        <p:spPr>
          <a:xfrm>
            <a:off x="8195205" y="-1852495"/>
            <a:ext cx="16952154" cy="17420990"/>
          </a:xfrm>
          <a:prstGeom prst="rect">
            <a:avLst/>
          </a:prstGeom>
          <a:ln w="12700">
            <a:miter lim="400000"/>
          </a:ln>
        </p:spPr>
      </p:pic>
      <p:pic>
        <p:nvPicPr>
          <p:cNvPr id="1020"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1021" name="This is solved with an Escrow program!"/>
          <p:cNvSpPr txBox="1"/>
          <p:nvPr/>
        </p:nvSpPr>
        <p:spPr>
          <a:xfrm>
            <a:off x="696510" y="7882675"/>
            <a:ext cx="7058505" cy="1080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This is solved with an Escrow program!</a:t>
            </a:r>
          </a:p>
        </p:txBody>
      </p:sp>
      <p:pic>
        <p:nvPicPr>
          <p:cNvPr id="1022" name="V5AAusaZ3kfnZFYTgvBQqL.png" descr="V5AAusaZ3kfnZFYTgvBQqL.png"/>
          <p:cNvPicPr>
            <a:picLocks noChangeAspect="1"/>
          </p:cNvPicPr>
          <p:nvPr/>
        </p:nvPicPr>
        <p:blipFill>
          <a:blip r:embed="rId6">
            <a:extLst/>
          </a:blip>
          <a:stretch>
            <a:fillRect/>
          </a:stretch>
        </p:blipFill>
        <p:spPr>
          <a:xfrm>
            <a:off x="8554806" y="4952740"/>
            <a:ext cx="3467122" cy="5718963"/>
          </a:xfrm>
          <a:prstGeom prst="rect">
            <a:avLst/>
          </a:prstGeom>
          <a:ln w="12700">
            <a:miter lim="400000"/>
          </a:ln>
        </p:spPr>
      </p:pic>
      <p:pic>
        <p:nvPicPr>
          <p:cNvPr id="1023" name="Y9Yh37FjxprSMiydCN6AwQ.png" descr="Y9Yh37FjxprSMiydCN6AwQ.png"/>
          <p:cNvPicPr>
            <a:picLocks noChangeAspect="1"/>
          </p:cNvPicPr>
          <p:nvPr/>
        </p:nvPicPr>
        <p:blipFill>
          <a:blip r:embed="rId7">
            <a:extLst/>
          </a:blip>
          <a:stretch>
            <a:fillRect/>
          </a:stretch>
        </p:blipFill>
        <p:spPr>
          <a:xfrm>
            <a:off x="13954442" y="7439767"/>
            <a:ext cx="3155172" cy="5186581"/>
          </a:xfrm>
          <a:prstGeom prst="rect">
            <a:avLst/>
          </a:prstGeom>
          <a:ln w="12700">
            <a:miter lim="400000"/>
          </a:ln>
        </p:spPr>
      </p:pic>
      <p:pic>
        <p:nvPicPr>
          <p:cNvPr id="1024" name="Gg7orJecP9Ya4Wzk4u2kpU.png" descr="Gg7orJecP9Ya4Wzk4u2kpU.png"/>
          <p:cNvPicPr>
            <a:picLocks noChangeAspect="1"/>
          </p:cNvPicPr>
          <p:nvPr/>
        </p:nvPicPr>
        <p:blipFill>
          <a:blip r:embed="rId8">
            <a:extLst/>
          </a:blip>
          <a:stretch>
            <a:fillRect/>
          </a:stretch>
        </p:blipFill>
        <p:spPr>
          <a:xfrm>
            <a:off x="4330672" y="1701052"/>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asted-movie.png" descr="pasted-movie.png"/>
          <p:cNvPicPr>
            <a:picLocks noChangeAspect="1"/>
          </p:cNvPicPr>
          <p:nvPr/>
        </p:nvPicPr>
        <p:blipFill>
          <a:blip r:embed="rId3">
            <a:alphaModFix amt="42220"/>
            <a:extLst/>
          </a:blip>
          <a:stretch>
            <a:fillRect/>
          </a:stretch>
        </p:blipFill>
        <p:spPr>
          <a:xfrm>
            <a:off x="-1969352" y="-253334"/>
            <a:ext cx="28322704" cy="16285556"/>
          </a:xfrm>
          <a:prstGeom prst="rect">
            <a:avLst/>
          </a:prstGeom>
          <a:ln w="12700">
            <a:miter lim="400000"/>
          </a:ln>
        </p:spPr>
      </p:pic>
      <p:sp>
        <p:nvSpPr>
          <p:cNvPr id="232" name="ASYMMETRIC CRYPTO"/>
          <p:cNvSpPr txBox="1"/>
          <p:nvPr/>
        </p:nvSpPr>
        <p:spPr>
          <a:xfrm>
            <a:off x="3285743" y="3795302"/>
            <a:ext cx="17812513"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ASYMMETRIC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6" name="Image" descr="Image"/>
          <p:cNvPicPr>
            <a:picLocks noChangeAspect="1"/>
          </p:cNvPicPr>
          <p:nvPr/>
        </p:nvPicPr>
        <p:blipFill>
          <a:blip r:embed="rId2">
            <a:extLst/>
          </a:blip>
          <a:stretch>
            <a:fillRect/>
          </a:stretch>
        </p:blipFill>
        <p:spPr>
          <a:xfrm>
            <a:off x="-4264822" y="7446650"/>
            <a:ext cx="26831631" cy="7777827"/>
          </a:xfrm>
          <a:prstGeom prst="rect">
            <a:avLst/>
          </a:prstGeom>
          <a:ln w="12700">
            <a:miter lim="400000"/>
          </a:ln>
        </p:spPr>
      </p:pic>
      <p:pic>
        <p:nvPicPr>
          <p:cNvPr id="1027"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1028" name="Image" descr="Image"/>
          <p:cNvPicPr>
            <a:picLocks noChangeAspect="1"/>
          </p:cNvPicPr>
          <p:nvPr/>
        </p:nvPicPr>
        <p:blipFill>
          <a:blip r:embed="rId4">
            <a:alphaModFix amt="29134"/>
            <a:extLst/>
          </a:blip>
          <a:stretch>
            <a:fillRect/>
          </a:stretch>
        </p:blipFill>
        <p:spPr>
          <a:xfrm>
            <a:off x="8480415" y="-287614"/>
            <a:ext cx="16952154" cy="17420991"/>
          </a:xfrm>
          <a:prstGeom prst="rect">
            <a:avLst/>
          </a:prstGeom>
          <a:ln w="12700">
            <a:miter lim="400000"/>
          </a:ln>
        </p:spPr>
      </p:pic>
      <p:pic>
        <p:nvPicPr>
          <p:cNvPr id="1029"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1030" name="Our Escrow program will hold the funds provided by Alice, and store details of her offer."/>
          <p:cNvSpPr txBox="1"/>
          <p:nvPr/>
        </p:nvSpPr>
        <p:spPr>
          <a:xfrm>
            <a:off x="14697719" y="2942027"/>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Our Escrow program will hold the funds provided by Alice, and store details of her offer.</a:t>
            </a:r>
          </a:p>
        </p:txBody>
      </p:sp>
      <p:pic>
        <p:nvPicPr>
          <p:cNvPr id="1031" name="V5AAusaZ3kfnZFYTgvBQqL.png" descr="V5AAusaZ3kfnZFYTgvBQqL.png"/>
          <p:cNvPicPr>
            <a:picLocks noChangeAspect="1"/>
          </p:cNvPicPr>
          <p:nvPr/>
        </p:nvPicPr>
        <p:blipFill>
          <a:blip r:embed="rId6">
            <a:extLst/>
          </a:blip>
          <a:stretch>
            <a:fillRect/>
          </a:stretch>
        </p:blipFill>
        <p:spPr>
          <a:xfrm>
            <a:off x="8554806" y="4952740"/>
            <a:ext cx="3467122" cy="5718963"/>
          </a:xfrm>
          <a:prstGeom prst="rect">
            <a:avLst/>
          </a:prstGeom>
          <a:ln w="12700">
            <a:miter lim="400000"/>
          </a:ln>
        </p:spPr>
      </p:pic>
      <p:pic>
        <p:nvPicPr>
          <p:cNvPr id="1032" name="Y9Yh37FjxprSMiydCN6AwQ.png" descr="Y9Yh37FjxprSMiydCN6AwQ.png"/>
          <p:cNvPicPr>
            <a:picLocks noChangeAspect="1"/>
          </p:cNvPicPr>
          <p:nvPr/>
        </p:nvPicPr>
        <p:blipFill>
          <a:blip r:embed="rId7">
            <a:extLst/>
          </a:blip>
          <a:stretch>
            <a:fillRect/>
          </a:stretch>
        </p:blipFill>
        <p:spPr>
          <a:xfrm>
            <a:off x="13954442" y="7439767"/>
            <a:ext cx="3155172" cy="5186581"/>
          </a:xfrm>
          <a:prstGeom prst="rect">
            <a:avLst/>
          </a:prstGeom>
          <a:ln w="12700">
            <a:miter lim="400000"/>
          </a:ln>
        </p:spPr>
      </p:pic>
      <p:pic>
        <p:nvPicPr>
          <p:cNvPr id="1033" name="pasted-movie.png" descr="pasted-movie.png"/>
          <p:cNvPicPr>
            <a:picLocks noChangeAspect="1"/>
          </p:cNvPicPr>
          <p:nvPr/>
        </p:nvPicPr>
        <p:blipFill>
          <a:blip r:embed="rId8">
            <a:extLst/>
          </a:blip>
          <a:stretch>
            <a:fillRect/>
          </a:stretch>
        </p:blipFill>
        <p:spPr>
          <a:xfrm>
            <a:off x="2923829" y="3700604"/>
            <a:ext cx="4415420" cy="1951992"/>
          </a:xfrm>
          <a:prstGeom prst="rect">
            <a:avLst/>
          </a:prstGeom>
          <a:ln w="12700">
            <a:miter lim="400000"/>
          </a:ln>
        </p:spPr>
      </p:pic>
      <p:pic>
        <p:nvPicPr>
          <p:cNvPr id="1034" name="M8RV4zsQd8qSQ13MMsU5BC.png" descr="M8RV4zsQd8qSQ13MMsU5BC.png"/>
          <p:cNvPicPr>
            <a:picLocks noChangeAspect="1"/>
          </p:cNvPicPr>
          <p:nvPr/>
        </p:nvPicPr>
        <p:blipFill>
          <a:blip r:embed="rId9">
            <a:extLst/>
          </a:blip>
          <a:stretch>
            <a:fillRect/>
          </a:stretch>
        </p:blipFill>
        <p:spPr>
          <a:xfrm>
            <a:off x="2815763" y="5794900"/>
            <a:ext cx="4631552" cy="3482283"/>
          </a:xfrm>
          <a:prstGeom prst="rect">
            <a:avLst/>
          </a:prstGeom>
          <a:ln w="12700">
            <a:miter lim="400000"/>
          </a:ln>
        </p:spPr>
      </p:pic>
      <p:pic>
        <p:nvPicPr>
          <p:cNvPr id="1035" name="Gg7orJecP9Ya4Wzk4u2kpU.png" descr="Gg7orJecP9Ya4Wzk4u2kpU.png"/>
          <p:cNvPicPr>
            <a:picLocks noChangeAspect="1"/>
          </p:cNvPicPr>
          <p:nvPr/>
        </p:nvPicPr>
        <p:blipFill>
          <a:blip r:embed="rId10">
            <a:extLst/>
          </a:blip>
          <a:stretch>
            <a:fillRect/>
          </a:stretch>
        </p:blipFill>
        <p:spPr>
          <a:xfrm>
            <a:off x="2915023" y="430305"/>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7" name="Image" descr="Image"/>
          <p:cNvPicPr>
            <a:picLocks noChangeAspect="1"/>
          </p:cNvPicPr>
          <p:nvPr/>
        </p:nvPicPr>
        <p:blipFill>
          <a:blip r:embed="rId3">
            <a:extLst/>
          </a:blip>
          <a:stretch>
            <a:fillRect/>
          </a:stretch>
        </p:blipFill>
        <p:spPr>
          <a:xfrm>
            <a:off x="-4264822" y="7446650"/>
            <a:ext cx="26831631" cy="7777827"/>
          </a:xfrm>
          <a:prstGeom prst="rect">
            <a:avLst/>
          </a:prstGeom>
          <a:ln w="12700">
            <a:miter lim="400000"/>
          </a:ln>
        </p:spPr>
      </p:pic>
      <p:pic>
        <p:nvPicPr>
          <p:cNvPr id="103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1039" name="Image" descr="Image"/>
          <p:cNvPicPr>
            <a:picLocks noChangeAspect="1"/>
          </p:cNvPicPr>
          <p:nvPr/>
        </p:nvPicPr>
        <p:blipFill>
          <a:blip r:embed="rId5">
            <a:alphaModFix amt="29134"/>
            <a:extLst/>
          </a:blip>
          <a:stretch>
            <a:fillRect/>
          </a:stretch>
        </p:blipFill>
        <p:spPr>
          <a:xfrm>
            <a:off x="8480415" y="-287614"/>
            <a:ext cx="16952154" cy="17420991"/>
          </a:xfrm>
          <a:prstGeom prst="rect">
            <a:avLst/>
          </a:prstGeom>
          <a:ln w="12700">
            <a:miter lim="400000"/>
          </a:ln>
        </p:spPr>
      </p:pic>
      <p:pic>
        <p:nvPicPr>
          <p:cNvPr id="104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1041" name="We'll also use the Token program to do the token transfers!"/>
          <p:cNvSpPr txBox="1"/>
          <p:nvPr/>
        </p:nvSpPr>
        <p:spPr>
          <a:xfrm>
            <a:off x="10711507" y="960827"/>
            <a:ext cx="7058505" cy="1080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We'll also use the Token program to do the token transfers!</a:t>
            </a:r>
          </a:p>
        </p:txBody>
      </p:sp>
      <p:pic>
        <p:nvPicPr>
          <p:cNvPr id="1042" name="V5AAusaZ3kfnZFYTgvBQqL.png" descr="V5AAusaZ3kfnZFYTgvBQqL.png"/>
          <p:cNvPicPr>
            <a:picLocks noChangeAspect="1"/>
          </p:cNvPicPr>
          <p:nvPr/>
        </p:nvPicPr>
        <p:blipFill>
          <a:blip r:embed="rId7">
            <a:extLst/>
          </a:blip>
          <a:stretch>
            <a:fillRect/>
          </a:stretch>
        </p:blipFill>
        <p:spPr>
          <a:xfrm>
            <a:off x="11126556" y="6195753"/>
            <a:ext cx="3467122" cy="5718962"/>
          </a:xfrm>
          <a:prstGeom prst="rect">
            <a:avLst/>
          </a:prstGeom>
          <a:ln w="12700">
            <a:miter lim="400000"/>
          </a:ln>
        </p:spPr>
      </p:pic>
      <p:pic>
        <p:nvPicPr>
          <p:cNvPr id="1043" name="Y9Yh37FjxprSMiydCN6AwQ.png" descr="Y9Yh37FjxprSMiydCN6AwQ.png"/>
          <p:cNvPicPr>
            <a:picLocks noChangeAspect="1"/>
          </p:cNvPicPr>
          <p:nvPr/>
        </p:nvPicPr>
        <p:blipFill>
          <a:blip r:embed="rId8">
            <a:extLst/>
          </a:blip>
          <a:stretch>
            <a:fillRect/>
          </a:stretch>
        </p:blipFill>
        <p:spPr>
          <a:xfrm>
            <a:off x="15840392" y="7975548"/>
            <a:ext cx="3155172" cy="5186582"/>
          </a:xfrm>
          <a:prstGeom prst="rect">
            <a:avLst/>
          </a:prstGeom>
          <a:ln w="12700">
            <a:miter lim="400000"/>
          </a:ln>
        </p:spPr>
      </p:pic>
      <p:pic>
        <p:nvPicPr>
          <p:cNvPr id="1044" name="pasted-movie.png" descr="pasted-movie.png"/>
          <p:cNvPicPr>
            <a:picLocks noChangeAspect="1"/>
          </p:cNvPicPr>
          <p:nvPr/>
        </p:nvPicPr>
        <p:blipFill>
          <a:blip r:embed="rId9">
            <a:extLst/>
          </a:blip>
          <a:stretch>
            <a:fillRect/>
          </a:stretch>
        </p:blipFill>
        <p:spPr>
          <a:xfrm>
            <a:off x="5614826" y="5715149"/>
            <a:ext cx="4415421" cy="1951991"/>
          </a:xfrm>
          <a:prstGeom prst="rect">
            <a:avLst/>
          </a:prstGeom>
          <a:ln w="12700">
            <a:miter lim="400000"/>
          </a:ln>
        </p:spPr>
      </p:pic>
      <p:pic>
        <p:nvPicPr>
          <p:cNvPr id="1045" name="RDoMzkmn7Mu9gZUVjeHmRy.png" descr="RDoMzkmn7Mu9gZUVjeHmRy.png"/>
          <p:cNvPicPr>
            <a:picLocks noChangeAspect="1"/>
          </p:cNvPicPr>
          <p:nvPr/>
        </p:nvPicPr>
        <p:blipFill>
          <a:blip r:embed="rId10">
            <a:extLst/>
          </a:blip>
          <a:stretch>
            <a:fillRect/>
          </a:stretch>
        </p:blipFill>
        <p:spPr>
          <a:xfrm>
            <a:off x="2606285" y="34531"/>
            <a:ext cx="2837779" cy="2212127"/>
          </a:xfrm>
          <a:prstGeom prst="rect">
            <a:avLst/>
          </a:prstGeom>
          <a:ln w="12700">
            <a:miter lim="400000"/>
          </a:ln>
        </p:spPr>
      </p:pic>
      <p:pic>
        <p:nvPicPr>
          <p:cNvPr id="1046" name="M8RV4zsQd8qSQ13MMsU5BC.png" descr="M8RV4zsQd8qSQ13MMsU5BC.png"/>
          <p:cNvPicPr>
            <a:picLocks noChangeAspect="1"/>
          </p:cNvPicPr>
          <p:nvPr/>
        </p:nvPicPr>
        <p:blipFill>
          <a:blip r:embed="rId11">
            <a:extLst/>
          </a:blip>
          <a:stretch>
            <a:fillRect/>
          </a:stretch>
        </p:blipFill>
        <p:spPr>
          <a:xfrm>
            <a:off x="5506760" y="7932982"/>
            <a:ext cx="4631552" cy="3482284"/>
          </a:xfrm>
          <a:prstGeom prst="rect">
            <a:avLst/>
          </a:prstGeom>
          <a:ln w="12700">
            <a:miter lim="400000"/>
          </a:ln>
        </p:spPr>
      </p:pic>
      <p:pic>
        <p:nvPicPr>
          <p:cNvPr id="1047" name="Gg7orJecP9Ya4Wzk4u2kpU.png" descr="Gg7orJecP9Ya4Wzk4u2kpU.png"/>
          <p:cNvPicPr>
            <a:picLocks noChangeAspect="1"/>
          </p:cNvPicPr>
          <p:nvPr/>
        </p:nvPicPr>
        <p:blipFill>
          <a:blip r:embed="rId12">
            <a:extLst/>
          </a:blip>
          <a:stretch>
            <a:fillRect/>
          </a:stretch>
        </p:blipFill>
        <p:spPr>
          <a:xfrm>
            <a:off x="5274982" y="2487705"/>
            <a:ext cx="3155171" cy="24595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Terminology"/>
          <p:cNvSpPr txBox="1"/>
          <p:nvPr>
            <p:ph type="ctrTitle"/>
          </p:nvPr>
        </p:nvSpPr>
        <p:spPr>
          <a:xfrm>
            <a:off x="453157" y="-1534037"/>
            <a:ext cx="21971004" cy="4648201"/>
          </a:xfrm>
          <a:prstGeom prst="rect">
            <a:avLst/>
          </a:prstGeom>
        </p:spPr>
        <p:txBody>
          <a:bodyPr/>
          <a:lstStyle/>
          <a:p>
            <a:pPr/>
            <a:r>
              <a:t>Terminology</a:t>
            </a:r>
          </a:p>
        </p:txBody>
      </p:sp>
      <p:sp>
        <p:nvSpPr>
          <p:cNvPr id="1052" name="This lab uses the following terms:  maker  The person that makes the Offer and puts their tokens into the vault.  taker  The person that takes the offer, and get the tokens in the vault in exchange for their own tokens.…"/>
          <p:cNvSpPr txBox="1"/>
          <p:nvPr>
            <p:ph type="subTitle" idx="1"/>
          </p:nvPr>
        </p:nvSpPr>
        <p:spPr>
          <a:xfrm>
            <a:off x="582589" y="3790705"/>
            <a:ext cx="22216262" cy="7652962"/>
          </a:xfrm>
          <a:prstGeom prst="rect">
            <a:avLst/>
          </a:prstGeom>
        </p:spPr>
        <p:txBody>
          <a:bodyPr/>
          <a:lstStyle/>
          <a:p>
            <a:pPr defTabSz="478790">
              <a:defRPr sz="3190"/>
            </a:pPr>
            <a:r>
              <a:t>This lab uses the following terms:</a:t>
            </a:r>
            <a:br/>
            <a:br/>
            <a:r>
              <a:t>maker </a:t>
            </a:r>
            <a:br/>
            <a:r>
              <a:t>The person that makes the Offer and puts their tokens into the vault.</a:t>
            </a:r>
            <a:br/>
            <a:br/>
            <a:r>
              <a:t>taker </a:t>
            </a:r>
            <a:br/>
            <a:r>
              <a:t>The person that takes the offer, and get the tokens in the vault in exchange for their own tokens.</a:t>
            </a:r>
          </a:p>
          <a:p>
            <a:pPr defTabSz="478790">
              <a:defRPr sz="3190"/>
            </a:pPr>
          </a:p>
          <a:p>
            <a:pPr defTabSz="478790">
              <a:defRPr sz="3190"/>
            </a:pPr>
            <a:r>
              <a:t>token_a </a:t>
            </a:r>
            <a:br/>
            <a:r>
              <a:t>The token provided by the maker, and put into the vault.</a:t>
            </a:r>
          </a:p>
          <a:p>
            <a:pPr defTabSz="478790">
              <a:defRPr sz="3190"/>
            </a:pPr>
            <a:br/>
            <a:r>
              <a:t>token_b </a:t>
            </a:r>
            <a:br/>
            <a:r>
              <a:t>The token wanted by the maker, and hopefully provided by the taker.</a:t>
            </a:r>
            <a:br/>
            <a:b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4"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1055"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1056"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1057"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1058"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1059" name="ANCHOR AND TOKENS"/>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ANCHOR AND TOKENS</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 name="anchor init escrow --template=multiple…"/>
          <p:cNvSpPr txBox="1"/>
          <p:nvPr/>
        </p:nvSpPr>
        <p:spPr>
          <a:xfrm>
            <a:off x="3723881" y="6307865"/>
            <a:ext cx="16936238" cy="368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escrow --template=multiple</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escrow</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1062" name="1.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anchor project, and run the default tests.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dependencies]…"/>
          <p:cNvSpPr txBox="1"/>
          <p:nvPr/>
        </p:nvSpPr>
        <p:spPr>
          <a:xfrm>
            <a:off x="3012017" y="4203258"/>
            <a:ext cx="16936239" cy="1930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9CDCFE"/>
                </a:solidFill>
                <a:latin typeface="Menlo Regular"/>
                <a:ea typeface="Menlo Regular"/>
                <a:cs typeface="Menlo Regular"/>
                <a:sym typeface="Menlo Regular"/>
              </a:defRPr>
            </a:pPr>
            <a:r>
              <a:rPr>
                <a:solidFill>
                  <a:srgbClr val="D4D4D4"/>
                </a:solidFill>
              </a:rPr>
              <a:t>[</a:t>
            </a:r>
            <a:r>
              <a:t>dependencies</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9CDCFE"/>
                </a:solidFill>
              </a:rPr>
              <a:t>anchor-lang</a:t>
            </a:r>
            <a:r>
              <a:rPr>
                <a:solidFill>
                  <a:srgbClr val="D4D4D4"/>
                </a:solidFill>
              </a:rPr>
              <a:t> = { </a:t>
            </a:r>
            <a:r>
              <a:rPr>
                <a:solidFill>
                  <a:srgbClr val="9CDCFE"/>
                </a:solidFill>
              </a:rPr>
              <a:t>version</a:t>
            </a:r>
            <a:r>
              <a:rPr>
                <a:solidFill>
                  <a:srgbClr val="D4D4D4"/>
                </a:solidFill>
              </a:rPr>
              <a:t> = </a:t>
            </a:r>
            <a:r>
              <a:t>"0.30.0"</a:t>
            </a:r>
            <a:r>
              <a:rPr>
                <a:solidFill>
                  <a:srgbClr val="D4D4D4"/>
                </a:solidFill>
              </a:rPr>
              <a:t>, </a:t>
            </a:r>
            <a:r>
              <a:rPr>
                <a:solidFill>
                  <a:srgbClr val="9CDCFE"/>
                </a:solidFill>
              </a:rPr>
              <a:t>features</a:t>
            </a:r>
            <a:r>
              <a:rPr>
                <a:solidFill>
                  <a:srgbClr val="D4D4D4"/>
                </a:solidFill>
              </a:rPr>
              <a:t> = [</a:t>
            </a:r>
            <a:r>
              <a:t>"init-if-needed"</a:t>
            </a:r>
            <a:r>
              <a:rPr>
                <a:solidFill>
                  <a:srgbClr val="D4D4D4"/>
                </a:solidFill>
              </a:rPr>
              <a:t>]}</a:t>
            </a:r>
            <a:endParaRPr>
              <a:solidFill>
                <a:srgbClr val="D4D4D4"/>
              </a:solidFill>
            </a:endParaRPr>
          </a:p>
          <a:p>
            <a:pPr algn="l" defTabSz="457200">
              <a:defRPr>
                <a:solidFill>
                  <a:srgbClr val="9CDCFE"/>
                </a:solidFill>
                <a:latin typeface="Menlo Regular"/>
                <a:ea typeface="Menlo Regular"/>
                <a:cs typeface="Menlo Regular"/>
                <a:sym typeface="Menlo Regular"/>
              </a:defRPr>
            </a:pPr>
            <a:r>
              <a:t>anchor-spl</a:t>
            </a:r>
            <a:r>
              <a:rPr>
                <a:solidFill>
                  <a:srgbClr val="D4D4D4"/>
                </a:solidFill>
              </a:rPr>
              <a:t> = </a:t>
            </a:r>
            <a:r>
              <a:rPr>
                <a:solidFill>
                  <a:srgbClr val="CE9178"/>
                </a:solidFill>
              </a:rPr>
              <a:t>"0.30.0"</a:t>
            </a:r>
          </a:p>
        </p:txBody>
      </p:sp>
      <p:sp>
        <p:nvSpPr>
          <p:cNvPr id="1067" name="2. Add Anchor SPL, to use SPL tokens!"/>
          <p:cNvSpPr txBox="1"/>
          <p:nvPr/>
        </p:nvSpPr>
        <p:spPr>
          <a:xfrm>
            <a:off x="1205263" y="15051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Add Anchor SPL, to use SPL tokens!</a:t>
            </a:r>
          </a:p>
        </p:txBody>
      </p:sp>
      <p:sp>
        <p:nvSpPr>
          <p:cNvPr id="1068" name="Open programs/escrow/Cargo.toml"/>
          <p:cNvSpPr txBox="1"/>
          <p:nvPr/>
        </p:nvSpPr>
        <p:spPr>
          <a:xfrm>
            <a:off x="2050618" y="3120376"/>
            <a:ext cx="748528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Open programs/escrow/Cargo.toml </a:t>
            </a:r>
          </a:p>
        </p:txBody>
      </p:sp>
      <p:sp>
        <p:nvSpPr>
          <p:cNvPr id="1069" name="idl-build = [&quot;anchor-lang/idl-build&quot;, &quot;anchor-spl/idl-build&quot;]"/>
          <p:cNvSpPr txBox="1"/>
          <p:nvPr/>
        </p:nvSpPr>
        <p:spPr>
          <a:xfrm>
            <a:off x="3012017" y="8111032"/>
            <a:ext cx="16936239"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9CDCFE"/>
                </a:solidFill>
              </a:rPr>
              <a:t>idl-build</a:t>
            </a:r>
            <a:r>
              <a:rPr>
                <a:solidFill>
                  <a:srgbClr val="D4D4D4"/>
                </a:solidFill>
              </a:rPr>
              <a:t> = [</a:t>
            </a:r>
            <a:r>
              <a:t>"anchor-lang/idl-build"</a:t>
            </a:r>
            <a:r>
              <a:rPr>
                <a:solidFill>
                  <a:srgbClr val="D4D4D4"/>
                </a:solidFill>
              </a:rPr>
              <a:t>, </a:t>
            </a:r>
            <a:r>
              <a:t>"anchor-spl/idl-build"</a:t>
            </a:r>
            <a:r>
              <a:rPr>
                <a:solidFill>
                  <a:srgbClr val="D4D4D4"/>
                </a:solidFill>
              </a:rPr>
              <a:t>]</a:t>
            </a:r>
          </a:p>
        </p:txBody>
      </p:sp>
      <p:sp>
        <p:nvSpPr>
          <p:cNvPr id="1070" name="And also add this to the [features] sections"/>
          <p:cNvSpPr txBox="1"/>
          <p:nvPr/>
        </p:nvSpPr>
        <p:spPr>
          <a:xfrm>
            <a:off x="3001165" y="6866562"/>
            <a:ext cx="881984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And also add this to the [features] sections</a:t>
            </a:r>
          </a:p>
        </p:txBody>
      </p:sp>
      <p:sp>
        <p:nvSpPr>
          <p:cNvPr id="1071" name="pub const ANCHOR_DISCRIMINATOR: usize = 8;"/>
          <p:cNvSpPr txBox="1"/>
          <p:nvPr/>
        </p:nvSpPr>
        <p:spPr>
          <a:xfrm>
            <a:off x="3012017" y="10972040"/>
            <a:ext cx="16936239"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const</a:t>
            </a:r>
            <a:r>
              <a:t> ANCHOR_DISCRIMINATOR: usize = </a:t>
            </a:r>
            <a:r>
              <a:rPr>
                <a:solidFill>
                  <a:srgbClr val="B5CEA8"/>
                </a:solidFill>
              </a:rPr>
              <a:t>8</a:t>
            </a:r>
            <a:r>
              <a:t>;</a:t>
            </a:r>
          </a:p>
        </p:txBody>
      </p:sp>
      <p:sp>
        <p:nvSpPr>
          <p:cNvPr id="1072" name="Open programs/escrow/src/constants.rs and add"/>
          <p:cNvSpPr txBox="1"/>
          <p:nvPr/>
        </p:nvSpPr>
        <p:spPr>
          <a:xfrm>
            <a:off x="2148708" y="9939802"/>
            <a:ext cx="1019144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Open programs/escrow/src/</a:t>
            </a:r>
            <a:r>
              <a:rPr u="sng">
                <a:hlinkClick r:id="rId3" invalidUrl="" action="" tgtFrame="" tooltip="" history="1" highlightClick="0" endSnd="0"/>
              </a:rPr>
              <a:t>constants.rs</a:t>
            </a:r>
            <a:r>
              <a:t> and add</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6" name="M8RV4zsQd8qSQ13MMsU5BC.png" descr="M8RV4zsQd8qSQ13MMsU5BC.png"/>
          <p:cNvPicPr>
            <a:picLocks noChangeAspect="1"/>
          </p:cNvPicPr>
          <p:nvPr/>
        </p:nvPicPr>
        <p:blipFill>
          <a:blip r:embed="rId3">
            <a:alphaModFix amt="68934"/>
            <a:extLst/>
          </a:blip>
          <a:stretch>
            <a:fillRect/>
          </a:stretch>
        </p:blipFill>
        <p:spPr>
          <a:xfrm>
            <a:off x="19077437" y="953958"/>
            <a:ext cx="4877728" cy="3667374"/>
          </a:xfrm>
          <a:prstGeom prst="rect">
            <a:avLst/>
          </a:prstGeom>
          <a:ln w="12700">
            <a:miter lim="400000"/>
          </a:ln>
        </p:spPr>
      </p:pic>
      <p:sp>
        <p:nvSpPr>
          <p:cNvPr id="1077" name="use anchor_lang::prelude::*;…"/>
          <p:cNvSpPr txBox="1"/>
          <p:nvPr/>
        </p:nvSpPr>
        <p:spPr>
          <a:xfrm>
            <a:off x="2804199" y="3184261"/>
            <a:ext cx="16936239"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Offer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id: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token_b_wanted_amount: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bump: u8,</a:t>
            </a:r>
          </a:p>
          <a:p>
            <a:pPr algn="l" defTabSz="457200">
              <a:defRPr>
                <a:solidFill>
                  <a:srgbClr val="D4D4D4"/>
                </a:solidFill>
                <a:latin typeface="Menlo Regular"/>
                <a:ea typeface="Menlo Regular"/>
                <a:cs typeface="Menlo Regular"/>
                <a:sym typeface="Menlo Regular"/>
              </a:defRPr>
            </a:pPr>
            <a:r>
              <a:t>}</a:t>
            </a:r>
          </a:p>
        </p:txBody>
      </p:sp>
      <p:sp>
        <p:nvSpPr>
          <p:cNvPr id="1078" name="3. Create the Offer struct"/>
          <p:cNvSpPr txBox="1"/>
          <p:nvPr/>
        </p:nvSpPr>
        <p:spPr>
          <a:xfrm>
            <a:off x="997445" y="465670"/>
            <a:ext cx="19790588" cy="1193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3. Create the </a:t>
            </a:r>
            <a:r>
              <a:rPr b="0">
                <a:latin typeface="Andale Mono"/>
                <a:ea typeface="Andale Mono"/>
                <a:cs typeface="Andale Mono"/>
                <a:sym typeface="Andale Mono"/>
              </a:rPr>
              <a:t>Offer</a:t>
            </a:r>
            <a:r>
              <a:t> struct</a:t>
            </a:r>
          </a:p>
        </p:txBody>
      </p:sp>
      <p:sp>
        <p:nvSpPr>
          <p:cNvPr id="1079" name="Make programs/escrow/src/state/offer.rs"/>
          <p:cNvSpPr txBox="1"/>
          <p:nvPr/>
        </p:nvSpPr>
        <p:spPr>
          <a:xfrm>
            <a:off x="1790845" y="1977376"/>
            <a:ext cx="842162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Make programs/escrow/src/state/offer.rs</a:t>
            </a:r>
          </a:p>
        </p:txBody>
      </p:sp>
      <p:sp>
        <p:nvSpPr>
          <p:cNvPr id="1080" name="pub mod offer;…"/>
          <p:cNvSpPr txBox="1"/>
          <p:nvPr/>
        </p:nvSpPr>
        <p:spPr>
          <a:xfrm>
            <a:off x="2804199" y="10969642"/>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offer::*;</a:t>
            </a:r>
          </a:p>
        </p:txBody>
      </p:sp>
      <p:sp>
        <p:nvSpPr>
          <p:cNvPr id="1081" name="Also update programs/escrow/src/state/mod.rs"/>
          <p:cNvSpPr txBox="1"/>
          <p:nvPr/>
        </p:nvSpPr>
        <p:spPr>
          <a:xfrm>
            <a:off x="2038700" y="9840263"/>
            <a:ext cx="978408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Also update programs/escrow/src/state/</a:t>
            </a:r>
            <a:r>
              <a:rPr u="sng">
                <a:hlinkClick r:id="rId4" invalidUrl="" action="" tgtFrame="" tooltip="" history="1" highlightClick="0" endSnd="0"/>
              </a:rPr>
              <a:t>mod.rs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use anchor_lang::prelude::*;…"/>
          <p:cNvSpPr txBox="1"/>
          <p:nvPr/>
        </p:nvSpPr>
        <p:spPr>
          <a:xfrm>
            <a:off x="3392196" y="8153107"/>
            <a:ext cx="16936238" cy="4064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anchor_spl::{</a:t>
            </a:r>
          </a:p>
          <a:p>
            <a:pPr algn="l" defTabSz="457200">
              <a:defRPr>
                <a:solidFill>
                  <a:srgbClr val="D4D4D4"/>
                </a:solidFill>
                <a:latin typeface="Menlo Regular"/>
                <a:ea typeface="Menlo Regular"/>
                <a:cs typeface="Menlo Regular"/>
                <a:sym typeface="Menlo Regular"/>
              </a:defRPr>
            </a:pPr>
            <a:r>
              <a:t>    associated_token::AssociatedToken,</a:t>
            </a:r>
          </a:p>
          <a:p>
            <a:pPr algn="l" defTabSz="457200">
              <a:defRPr>
                <a:solidFill>
                  <a:srgbClr val="D4D4D4"/>
                </a:solidFill>
                <a:latin typeface="Menlo Regular"/>
                <a:ea typeface="Menlo Regular"/>
                <a:cs typeface="Menlo Regular"/>
                <a:sym typeface="Menlo Regular"/>
              </a:defRPr>
            </a:pPr>
            <a:r>
              <a:t>    token_interface::{transfer_checked, Mint, TokenAccount, TokenInterface, TransferChecked},</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t>
            </a:r>
            <a:r>
              <a:rPr>
                <a:solidFill>
                  <a:srgbClr val="569CD6"/>
                </a:solidFill>
              </a:rPr>
              <a:t>crate</a:t>
            </a:r>
            <a:r>
              <a:t>::{Offer, ANCHOR_DISCRIMINATOR};</a:t>
            </a:r>
          </a:p>
        </p:txBody>
      </p:sp>
      <p:sp>
        <p:nvSpPr>
          <p:cNvPr id="1086" name="4. Create our make_offer file!"/>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Create our make_offer file!</a:t>
            </a:r>
          </a:p>
        </p:txBody>
      </p:sp>
      <p:sp>
        <p:nvSpPr>
          <p:cNvPr id="1087" name="Create programs/escrow/src/instructions/make_offer.rs"/>
          <p:cNvSpPr txBox="1"/>
          <p:nvPr/>
        </p:nvSpPr>
        <p:spPr>
          <a:xfrm>
            <a:off x="2408452" y="6726483"/>
            <a:ext cx="1136005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 programs/escrow/src/instructions/make_offer.rs</a:t>
            </a:r>
          </a:p>
        </p:txBody>
      </p:sp>
      <p:sp>
        <p:nvSpPr>
          <p:cNvPr id="1088"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089" name="pub mod make_offer;…"/>
          <p:cNvSpPr txBox="1"/>
          <p:nvPr/>
        </p:nvSpPr>
        <p:spPr>
          <a:xfrm>
            <a:off x="3129536" y="4464470"/>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make_offer;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make_offer::*;</a:t>
            </a:r>
          </a:p>
        </p:txBody>
      </p:sp>
      <p:sp>
        <p:nvSpPr>
          <p:cNvPr id="1090" name="Edit programs/escrow/src/instructions/mod.rs"/>
          <p:cNvSpPr txBox="1"/>
          <p:nvPr/>
        </p:nvSpPr>
        <p:spPr>
          <a:xfrm>
            <a:off x="2405566" y="3018270"/>
            <a:ext cx="949604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Edit programs/escrow/src/instructions/</a:t>
            </a:r>
            <a:r>
              <a:rPr u="sng">
                <a:hlinkClick r:id="rId3" invalidUrl="" action="" tgtFrame="" tooltip="" history="1" highlightClick="0" endSnd="0"/>
              </a:rPr>
              <a:t>mod.rs</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derive(Accounts)]…"/>
          <p:cNvSpPr txBox="1"/>
          <p:nvPr/>
        </p:nvSpPr>
        <p:spPr>
          <a:xfrm>
            <a:off x="3723881" y="3678628"/>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t>#[instruction(id: u64)]</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MakeOffer&lt;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#[account(mint::token_program = token_program)]</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#[account(mint::token_program = token_program)]</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maker,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maker_token_account_a: InterfaceAccount&lt;</a:t>
            </a:r>
            <a:r>
              <a:rPr>
                <a:solidFill>
                  <a:srgbClr val="569CD6"/>
                </a:solidFill>
              </a:rPr>
              <a:t>'info</a:t>
            </a:r>
            <a:r>
              <a:t>, TokenAccount&gt;,</a:t>
            </a:r>
          </a:p>
        </p:txBody>
      </p:sp>
      <p:sp>
        <p:nvSpPr>
          <p:cNvPr id="1095" name="5. Add the MakeOffer accounts struct 1/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Add the MakeOffer accounts struct 1/2</a:t>
            </a:r>
          </a:p>
        </p:txBody>
      </p:sp>
      <p:sp>
        <p:nvSpPr>
          <p:cNvPr id="1096" name="programs/escrow/src/instructions/make_offer.rs"/>
          <p:cNvSpPr txBox="1"/>
          <p:nvPr/>
        </p:nvSpPr>
        <p:spPr>
          <a:xfrm>
            <a:off x="2486384" y="2393487"/>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
        <p:nvSpPr>
          <p:cNvPr id="1097"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1098" name="efqAdHcni1f3hnAZTW9zD.png" descr="efqAdHcni1f3hnAZTW9zD.png"/>
          <p:cNvPicPr>
            <a:picLocks noChangeAspect="1"/>
          </p:cNvPicPr>
          <p:nvPr/>
        </p:nvPicPr>
        <p:blipFill>
          <a:blip r:embed="rId3">
            <a:alphaModFix amt="12736"/>
            <a:extLst/>
          </a:blip>
          <a:stretch>
            <a:fillRect/>
          </a:stretch>
        </p:blipFill>
        <p:spPr>
          <a:xfrm>
            <a:off x="2960023" y="454638"/>
            <a:ext cx="3467101" cy="2702701"/>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account(…"/>
          <p:cNvSpPr txBox="1"/>
          <p:nvPr/>
        </p:nvSpPr>
        <p:spPr>
          <a:xfrm>
            <a:off x="3723881" y="3145229"/>
            <a:ext cx="16936238" cy="9042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a:t>
            </a:r>
          </a:p>
          <a:p>
            <a:pPr algn="l" defTabSz="457200">
              <a:defRPr>
                <a:solidFill>
                  <a:srgbClr val="D4D4D4"/>
                </a:solidFill>
                <a:latin typeface="Menlo Regular"/>
                <a:ea typeface="Menlo Regular"/>
                <a:cs typeface="Menlo Regular"/>
                <a:sym typeface="Menlo Regular"/>
              </a:defRPr>
            </a:pPr>
            <a:r>
              <a:t>        payer = maker,</a:t>
            </a:r>
          </a:p>
          <a:p>
            <a:pPr algn="l" defTabSz="457200">
              <a:defRPr>
                <a:solidFill>
                  <a:srgbClr val="D4D4D4"/>
                </a:solidFill>
                <a:latin typeface="Menlo Regular"/>
                <a:ea typeface="Menlo Regular"/>
                <a:cs typeface="Menlo Regular"/>
                <a:sym typeface="Menlo Regular"/>
              </a:defRPr>
            </a:pPr>
            <a:r>
              <a:t>        space = ANCHOR_DISCRIMINATOR + Offer::INIT_SPACE,</a:t>
            </a:r>
          </a:p>
          <a:p>
            <a:pPr algn="l" defTabSz="457200">
              <a:defRPr>
                <a:solidFill>
                  <a:srgbClr val="D4D4D4"/>
                </a:solidFill>
                <a:latin typeface="Menlo Regular"/>
                <a:ea typeface="Menlo Regular"/>
                <a:cs typeface="Menlo Regular"/>
                <a:sym typeface="Menlo Regular"/>
              </a:defRPr>
            </a:pPr>
            <a:r>
              <a:t>        seeds = [</a:t>
            </a:r>
            <a:r>
              <a:rPr>
                <a:solidFill>
                  <a:srgbClr val="CE9178"/>
                </a:solidFill>
              </a:rPr>
              <a:t>b"offer"</a:t>
            </a:r>
            <a:r>
              <a:t>, maker.key().as_ref(), id.to_le_bytes().as_ref()],</a:t>
            </a:r>
          </a:p>
          <a:p>
            <a:pPr algn="l" defTabSz="457200">
              <a:defRPr>
                <a:solidFill>
                  <a:srgbClr val="D4D4D4"/>
                </a:solidFill>
                <a:latin typeface="Menlo Regular"/>
                <a:ea typeface="Menlo Regular"/>
                <a:cs typeface="Menlo Regular"/>
                <a:sym typeface="Menlo Regular"/>
              </a:defRPr>
            </a:pPr>
            <a:r>
              <a:t>        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offer: Account&lt;</a:t>
            </a:r>
            <a:r>
              <a:rPr>
                <a:solidFill>
                  <a:srgbClr val="569CD6"/>
                </a:solidFill>
              </a:rPr>
              <a:t>'info</a:t>
            </a:r>
            <a:r>
              <a:t>, Offer&gt;,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a:t>
            </a:r>
          </a:p>
          <a:p>
            <a:pPr algn="l" defTabSz="457200">
              <a:defRPr>
                <a:solidFill>
                  <a:srgbClr val="D4D4D4"/>
                </a:solidFill>
                <a:latin typeface="Menlo Regular"/>
                <a:ea typeface="Menlo Regular"/>
                <a:cs typeface="Menlo Regular"/>
                <a:sym typeface="Menlo Regular"/>
              </a:defRPr>
            </a:pPr>
            <a:r>
              <a:t>        payer = maker,</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offer,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vault: InterfaceAccount&lt;</a:t>
            </a:r>
            <a:r>
              <a:rPr>
                <a:solidFill>
                  <a:srgbClr val="569CD6"/>
                </a:solidFill>
              </a:rPr>
              <a:t>'info</a:t>
            </a:r>
            <a:r>
              <a:t>, TokenAccount&gt;,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associated_token_program: Program&lt;</a:t>
            </a:r>
            <a:r>
              <a:rPr>
                <a:solidFill>
                  <a:srgbClr val="569CD6"/>
                </a:solidFill>
              </a:rPr>
              <a:t>'info</a:t>
            </a:r>
            <a:r>
              <a:t>, AssociatedToken&gt;,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token_program: Interface&lt;</a:t>
            </a:r>
            <a:r>
              <a:rPr>
                <a:solidFill>
                  <a:srgbClr val="569CD6"/>
                </a:solidFill>
              </a:rPr>
              <a:t>'info</a:t>
            </a:r>
            <a:r>
              <a:t>, TokenInterface&gt;,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1103" name="6. Add the MakeOffer accounts struct 2/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Add the MakeOffer accounts struct 2/2</a:t>
            </a:r>
          </a:p>
        </p:txBody>
      </p:sp>
      <p:sp>
        <p:nvSpPr>
          <p:cNvPr id="1104" name="programs/escrow/src/instructions/make_offer.rs continued (inside MakeOffer struct)"/>
          <p:cNvSpPr txBox="1"/>
          <p:nvPr/>
        </p:nvSpPr>
        <p:spPr>
          <a:xfrm>
            <a:off x="2486384" y="2393487"/>
            <a:ext cx="1716283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make_offer.rs</a:t>
            </a:r>
            <a:r>
              <a:t> continued (inside MakeOffer struct)</a:t>
            </a:r>
          </a:p>
        </p:txBody>
      </p:sp>
      <p:sp>
        <p:nvSpPr>
          <p:cNvPr id="1105"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1106" name="efqAdHcni1f3hnAZTW9zD.png" descr="efqAdHcni1f3hnAZTW9zD.png"/>
          <p:cNvPicPr>
            <a:picLocks noChangeAspect="1"/>
          </p:cNvPicPr>
          <p:nvPr/>
        </p:nvPicPr>
        <p:blipFill>
          <a:blip r:embed="rId4">
            <a:alphaModFix amt="12736"/>
            <a:extLst/>
          </a:blip>
          <a:stretch>
            <a:fillRect/>
          </a:stretch>
        </p:blipFill>
        <p:spPr>
          <a:xfrm>
            <a:off x="2960023" y="454638"/>
            <a:ext cx="3467101" cy="27027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37" name="Image" descr="Image"/>
          <p:cNvPicPr>
            <a:picLocks noChangeAspect="1"/>
          </p:cNvPicPr>
          <p:nvPr/>
        </p:nvPicPr>
        <p:blipFill>
          <a:blip r:embed="rId3">
            <a:extLst/>
          </a:blip>
          <a:stretch>
            <a:fillRect/>
          </a:stretch>
        </p:blipFill>
        <p:spPr>
          <a:xfrm>
            <a:off x="-6151055" y="8589832"/>
            <a:ext cx="24615455" cy="7135412"/>
          </a:xfrm>
          <a:prstGeom prst="rect">
            <a:avLst/>
          </a:prstGeom>
          <a:ln w="12700">
            <a:miter lim="400000"/>
          </a:ln>
        </p:spPr>
      </p:pic>
      <p:pic>
        <p:nvPicPr>
          <p:cNvPr id="238"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39"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0" name="Sender and recipient…"/>
          <p:cNvSpPr txBox="1"/>
          <p:nvPr/>
        </p:nvSpPr>
        <p:spPr>
          <a:xfrm>
            <a:off x="4831841" y="1421078"/>
            <a:ext cx="14720317" cy="108738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cap="all" sz="9600"/>
            </a:pPr>
            <a:r>
              <a:t>EACH have a </a:t>
            </a:r>
            <a:r>
              <a:rPr b="1"/>
              <a:t>keypair</a:t>
            </a:r>
            <a:r>
              <a:t>:</a:t>
            </a:r>
          </a:p>
          <a:p>
            <a:pPr>
              <a:defRPr cap="all" sz="9600"/>
            </a:pPr>
          </a:p>
          <a:p>
            <a:pPr>
              <a:defRPr cap="all" sz="9600"/>
            </a:pPr>
            <a:r>
              <a:t>A </a:t>
            </a:r>
            <a:r>
              <a:rPr b="1"/>
              <a:t>public key</a:t>
            </a:r>
            <a:r>
              <a:t> </a:t>
            </a:r>
          </a:p>
          <a:p>
            <a:pPr>
              <a:defRPr cap="all" sz="6400"/>
            </a:pPr>
            <a:r>
              <a:t>they can show to everyone</a:t>
            </a:r>
          </a:p>
          <a:p>
            <a:pPr>
              <a:defRPr cap="all" sz="9600"/>
            </a:pPr>
          </a:p>
          <a:p>
            <a:pPr>
              <a:defRPr cap="all" sz="9600"/>
            </a:pPr>
            <a:r>
              <a:t>A </a:t>
            </a:r>
            <a:r>
              <a:rPr b="1"/>
              <a:t>private key </a:t>
            </a:r>
            <a:endParaRPr b="1"/>
          </a:p>
          <a:p>
            <a:pPr>
              <a:defRPr cap="all" sz="6400"/>
            </a:pPr>
            <a:r>
              <a:t>WHICH IS kepT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pub fn send_offered_tokens_to_vault(…"/>
          <p:cNvSpPr txBox="1"/>
          <p:nvPr/>
        </p:nvSpPr>
        <p:spPr>
          <a:xfrm>
            <a:off x="3080468" y="3323028"/>
            <a:ext cx="16936239"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send_offered_tokens_to_vault(</a:t>
            </a:r>
          </a:p>
          <a:p>
            <a:pPr algn="l" defTabSz="457200">
              <a:defRPr>
                <a:solidFill>
                  <a:srgbClr val="D4D4D4"/>
                </a:solidFill>
                <a:latin typeface="Menlo Regular"/>
                <a:ea typeface="Menlo Regular"/>
                <a:cs typeface="Menlo Regular"/>
                <a:sym typeface="Menlo Regular"/>
              </a:defRPr>
            </a:pPr>
            <a:r>
              <a:t>    context: &amp;Context&lt;MakeOffer&gt;,</a:t>
            </a:r>
          </a:p>
          <a:p>
            <a:pPr algn="l" defTabSz="457200">
              <a:defRPr>
                <a:solidFill>
                  <a:srgbClr val="D4D4D4"/>
                </a:solidFill>
                <a:latin typeface="Menlo Regular"/>
                <a:ea typeface="Menlo Regular"/>
                <a:cs typeface="Menlo Regular"/>
                <a:sym typeface="Menlo Regular"/>
              </a:defRPr>
            </a:pPr>
            <a:r>
              <a:t>    token_a_offered_amount: u64,</a:t>
            </a:r>
          </a:p>
          <a:p>
            <a:pPr algn="l" defTabSz="457200">
              <a:defRPr>
                <a:solidFill>
                  <a:srgbClr val="D4D4D4"/>
                </a:solidFill>
                <a:latin typeface="Menlo Regular"/>
                <a:ea typeface="Menlo Regular"/>
                <a:cs typeface="Menlo Regular"/>
                <a:sym typeface="Menlo Regular"/>
              </a:defRPr>
            </a:pPr>
            <a:r>
              <a: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transfer_accounts = TransferChecked {</a:t>
            </a:r>
          </a:p>
          <a:p>
            <a:pPr algn="l" defTabSz="457200">
              <a:defRPr>
                <a:solidFill>
                  <a:srgbClr val="D4D4D4"/>
                </a:solidFill>
                <a:latin typeface="Menlo Regular"/>
                <a:ea typeface="Menlo Regular"/>
                <a:cs typeface="Menlo Regular"/>
                <a:sym typeface="Menlo Regular"/>
              </a:defRPr>
            </a:pPr>
            <a:r>
              <a:t>        from: context.accounts.maker_token_account_a.to_account_info(),</a:t>
            </a:r>
          </a:p>
          <a:p>
            <a:pPr algn="l" defTabSz="457200">
              <a:defRPr>
                <a:solidFill>
                  <a:srgbClr val="D4D4D4"/>
                </a:solidFill>
                <a:latin typeface="Menlo Regular"/>
                <a:ea typeface="Menlo Regular"/>
                <a:cs typeface="Menlo Regular"/>
                <a:sym typeface="Menlo Regular"/>
              </a:defRPr>
            </a:pPr>
            <a:r>
              <a:t>        mint: context.accounts.token_mint_a.to_account_info(),</a:t>
            </a:r>
          </a:p>
          <a:p>
            <a:pPr algn="l" defTabSz="457200">
              <a:defRPr>
                <a:solidFill>
                  <a:srgbClr val="D4D4D4"/>
                </a:solidFill>
                <a:latin typeface="Menlo Regular"/>
                <a:ea typeface="Menlo Regular"/>
                <a:cs typeface="Menlo Regular"/>
                <a:sym typeface="Menlo Regular"/>
              </a:defRPr>
            </a:pPr>
            <a:r>
              <a:t>        to: context.accounts.vault.to_account_info(),</a:t>
            </a:r>
          </a:p>
          <a:p>
            <a:pPr algn="l" defTabSz="457200">
              <a:defRPr>
                <a:solidFill>
                  <a:srgbClr val="D4D4D4"/>
                </a:solidFill>
                <a:latin typeface="Menlo Regular"/>
                <a:ea typeface="Menlo Regular"/>
                <a:cs typeface="Menlo Regular"/>
                <a:sym typeface="Menlo Regular"/>
              </a:defRPr>
            </a:pPr>
            <a:r>
              <a:t>        authority: context.accounts.maker.to_account_info(),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a:t>
            </a:r>
          </a:p>
          <a:p>
            <a:pPr algn="l" defTabSz="457200">
              <a:defRPr>
                <a:solidFill>
                  <a:srgbClr val="D4D4D4"/>
                </a:solidFill>
                <a:latin typeface="Menlo Regular"/>
                <a:ea typeface="Menlo Regular"/>
                <a:cs typeface="Menlo Regular"/>
                <a:sym typeface="Menlo Regular"/>
              </a:defRPr>
            </a:pPr>
            <a:r>
              <a:t>        context.accounts.token_program.to_account_info(),</a:t>
            </a:r>
          </a:p>
          <a:p>
            <a:pPr algn="l" defTabSz="457200">
              <a:defRPr>
                <a:solidFill>
                  <a:srgbClr val="D4D4D4"/>
                </a:solidFill>
                <a:latin typeface="Menlo Regular"/>
                <a:ea typeface="Menlo Regular"/>
                <a:cs typeface="Menlo Regular"/>
                <a:sym typeface="Menlo Regular"/>
              </a:defRPr>
            </a:pPr>
            <a:r>
              <a:t>        transfer_accounts,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transfer_checked(</a:t>
            </a:r>
          </a:p>
          <a:p>
            <a:pPr algn="l" defTabSz="457200">
              <a:defRPr>
                <a:solidFill>
                  <a:srgbClr val="D4D4D4"/>
                </a:solidFill>
                <a:latin typeface="Menlo Regular"/>
                <a:ea typeface="Menlo Regular"/>
                <a:cs typeface="Menlo Regular"/>
                <a:sym typeface="Menlo Regular"/>
              </a:defRPr>
            </a:pPr>
            <a:r>
              <a:t>        cpi_context,</a:t>
            </a:r>
          </a:p>
          <a:p>
            <a:pPr algn="l" defTabSz="457200">
              <a:defRPr>
                <a:solidFill>
                  <a:srgbClr val="D4D4D4"/>
                </a:solidFill>
                <a:latin typeface="Menlo Regular"/>
                <a:ea typeface="Menlo Regular"/>
                <a:cs typeface="Menlo Regular"/>
                <a:sym typeface="Menlo Regular"/>
              </a:defRPr>
            </a:pPr>
            <a:r>
              <a:t>        token_a_offered_amount,</a:t>
            </a:r>
          </a:p>
          <a:p>
            <a:pPr algn="l" defTabSz="457200">
              <a:defRPr>
                <a:solidFill>
                  <a:srgbClr val="D4D4D4"/>
                </a:solidFill>
                <a:latin typeface="Menlo Regular"/>
                <a:ea typeface="Menlo Regular"/>
                <a:cs typeface="Menlo Regular"/>
                <a:sym typeface="Menlo Regular"/>
              </a:defRPr>
            </a:pPr>
            <a:r>
              <a:t>        context.accounts.token_mint_a.decimals,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111" name="7. Create send_offered_tokens_to_vault()!"/>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7. Create send_offered_tokens_to_vault()!</a:t>
            </a:r>
          </a:p>
        </p:txBody>
      </p:sp>
      <p:sp>
        <p:nvSpPr>
          <p:cNvPr id="1112" name="programs/escrow/src/instructions/make_offer.rs"/>
          <p:cNvSpPr txBox="1"/>
          <p:nvPr/>
        </p:nvSpPr>
        <p:spPr>
          <a:xfrm>
            <a:off x="2304543" y="1956361"/>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
        <p:nvSpPr>
          <p:cNvPr id="1113" name="continued on next slide..."/>
          <p:cNvSpPr txBox="1"/>
          <p:nvPr/>
        </p:nvSpPr>
        <p:spPr>
          <a:xfrm>
            <a:off x="2473866" y="12741597"/>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pub fn save_offer(context: Context&lt;MakeOffer&gt;, id: u64, token_b_wanted_amount: u64) -&gt; Result&lt;()&gt; {…"/>
          <p:cNvSpPr txBox="1"/>
          <p:nvPr/>
        </p:nvSpPr>
        <p:spPr>
          <a:xfrm>
            <a:off x="3028514" y="4923228"/>
            <a:ext cx="16936238"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save_offer(context: Context&lt;MakeOffer&gt;, id: u64, token_b_wanted_amount: u64) -&gt; Result&lt;()&gt; {</a:t>
            </a:r>
          </a:p>
          <a:p>
            <a:pPr algn="l" defTabSz="457200">
              <a:defRPr>
                <a:solidFill>
                  <a:srgbClr val="D4D4D4"/>
                </a:solidFill>
                <a:latin typeface="Menlo Regular"/>
                <a:ea typeface="Menlo Regular"/>
                <a:cs typeface="Menlo Regular"/>
                <a:sym typeface="Menlo Regular"/>
              </a:defRPr>
            </a:pPr>
            <a:r>
              <a:t>    context.accounts.offer.</a:t>
            </a:r>
            <a:r>
              <a:rPr u="sng"/>
              <a:t>set_inner</a:t>
            </a:r>
            <a:r>
              <a:t>(Offer {</a:t>
            </a:r>
          </a:p>
          <a:p>
            <a:pPr algn="l" defTabSz="457200">
              <a:defRPr>
                <a:solidFill>
                  <a:srgbClr val="D4D4D4"/>
                </a:solidFill>
                <a:latin typeface="Menlo Regular"/>
                <a:ea typeface="Menlo Regular"/>
                <a:cs typeface="Menlo Regular"/>
                <a:sym typeface="Menlo Regular"/>
              </a:defRPr>
            </a:pPr>
            <a:r>
              <a:t>        id,</a:t>
            </a:r>
          </a:p>
          <a:p>
            <a:pPr algn="l" defTabSz="457200">
              <a:defRPr>
                <a:solidFill>
                  <a:srgbClr val="D4D4D4"/>
                </a:solidFill>
                <a:latin typeface="Menlo Regular"/>
                <a:ea typeface="Menlo Regular"/>
                <a:cs typeface="Menlo Regular"/>
                <a:sym typeface="Menlo Regular"/>
              </a:defRPr>
            </a:pPr>
            <a:r>
              <a:t>        maker: context.accounts.maker.key(),</a:t>
            </a:r>
          </a:p>
          <a:p>
            <a:pPr algn="l" defTabSz="457200">
              <a:defRPr>
                <a:solidFill>
                  <a:srgbClr val="D4D4D4"/>
                </a:solidFill>
                <a:latin typeface="Menlo Regular"/>
                <a:ea typeface="Menlo Regular"/>
                <a:cs typeface="Menlo Regular"/>
                <a:sym typeface="Menlo Regular"/>
              </a:defRPr>
            </a:pPr>
            <a:r>
              <a:t>        token_mint_a: context.accounts.token_mint_a.key(),</a:t>
            </a:r>
          </a:p>
          <a:p>
            <a:pPr algn="l" defTabSz="457200">
              <a:defRPr>
                <a:solidFill>
                  <a:srgbClr val="D4D4D4"/>
                </a:solidFill>
                <a:latin typeface="Menlo Regular"/>
                <a:ea typeface="Menlo Regular"/>
                <a:cs typeface="Menlo Regular"/>
                <a:sym typeface="Menlo Regular"/>
              </a:defRPr>
            </a:pPr>
            <a:r>
              <a:t>        token_mint_b: context.accounts.token_mint_b.key(),</a:t>
            </a:r>
          </a:p>
          <a:p>
            <a:pPr algn="l" defTabSz="457200">
              <a:defRPr>
                <a:solidFill>
                  <a:srgbClr val="D4D4D4"/>
                </a:solidFill>
                <a:latin typeface="Menlo Regular"/>
                <a:ea typeface="Menlo Regular"/>
                <a:cs typeface="Menlo Regular"/>
                <a:sym typeface="Menlo Regular"/>
              </a:defRPr>
            </a:pPr>
            <a:r>
              <a:t>        token_b_wanted_amount,</a:t>
            </a:r>
          </a:p>
          <a:p>
            <a:pPr algn="l" defTabSz="457200">
              <a:defRPr>
                <a:solidFill>
                  <a:srgbClr val="D4D4D4"/>
                </a:solidFill>
                <a:latin typeface="Menlo Regular"/>
                <a:ea typeface="Menlo Regular"/>
                <a:cs typeface="Menlo Regular"/>
                <a:sym typeface="Menlo Regular"/>
              </a:defRPr>
            </a:pPr>
            <a:r>
              <a:t>        bump: context.bumps.offer,</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a:solidFill>
                  <a:srgbClr val="D4D4D4"/>
                </a:solidFill>
                <a:latin typeface="Menlo Regular"/>
                <a:ea typeface="Menlo Regular"/>
                <a:cs typeface="Menlo Regular"/>
                <a:sym typeface="Menlo Regular"/>
              </a:defRPr>
            </a:pPr>
            <a:r>
              <a:t>}</a:t>
            </a:r>
          </a:p>
        </p:txBody>
      </p:sp>
      <p:sp>
        <p:nvSpPr>
          <p:cNvPr id="1118" name="8. Create save_off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Create save_offer()!</a:t>
            </a:r>
          </a:p>
        </p:txBody>
      </p:sp>
      <p:sp>
        <p:nvSpPr>
          <p:cNvPr id="1119" name="programs/escrow/src/instructions/make_offer.rs"/>
          <p:cNvSpPr txBox="1"/>
          <p:nvPr/>
        </p:nvSpPr>
        <p:spPr>
          <a:xfrm>
            <a:off x="2486384" y="2393487"/>
            <a:ext cx="987826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programs/escrow/src/instructions/make_offer.rs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program]…"/>
          <p:cNvSpPr txBox="1"/>
          <p:nvPr/>
        </p:nvSpPr>
        <p:spPr>
          <a:xfrm>
            <a:off x="3054491" y="4567628"/>
            <a:ext cx="16936239" cy="6197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#[program]</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escrow {</a:t>
            </a:r>
          </a:p>
          <a:p>
            <a:pPr algn="l" defTabSz="457200">
              <a:defRPr>
                <a:solidFill>
                  <a:srgbClr val="569CD6"/>
                </a:solidFill>
                <a:latin typeface="Menlo Regular"/>
                <a:ea typeface="Menlo Regular"/>
                <a:cs typeface="Menlo Regular"/>
                <a:sym typeface="Menlo Regular"/>
              </a:defRPr>
            </a:pPr>
            <a:r>
              <a:rPr>
                <a:solidFill>
                  <a:srgbClr val="D4D4D4"/>
                </a:solidFill>
              </a:rPr>
              <a:t>    </a:t>
            </a:r>
            <a:r>
              <a:t>use</a:t>
            </a:r>
            <a:r>
              <a:rPr>
                <a:solidFill>
                  <a:srgbClr val="D4D4D4"/>
                </a:solidFill>
              </a:rPr>
              <a:t> </a:t>
            </a:r>
            <a:r>
              <a:t>super</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make_offer(</a:t>
            </a:r>
          </a:p>
          <a:p>
            <a:pPr algn="l" defTabSz="457200">
              <a:defRPr>
                <a:solidFill>
                  <a:srgbClr val="D4D4D4"/>
                </a:solidFill>
                <a:latin typeface="Menlo Regular"/>
                <a:ea typeface="Menlo Regular"/>
                <a:cs typeface="Menlo Regular"/>
                <a:sym typeface="Menlo Regular"/>
              </a:defRPr>
            </a:pPr>
            <a:r>
              <a:t>        context: Context&lt;MakeOffer&gt;,</a:t>
            </a:r>
          </a:p>
          <a:p>
            <a:pPr algn="l" defTabSz="457200">
              <a:defRPr>
                <a:solidFill>
                  <a:srgbClr val="D4D4D4"/>
                </a:solidFill>
                <a:latin typeface="Menlo Regular"/>
                <a:ea typeface="Menlo Regular"/>
                <a:cs typeface="Menlo Regular"/>
                <a:sym typeface="Menlo Regular"/>
              </a:defRPr>
            </a:pPr>
            <a:r>
              <a:t>        id: u64,</a:t>
            </a:r>
          </a:p>
          <a:p>
            <a:pPr algn="l" defTabSz="457200">
              <a:defRPr>
                <a:solidFill>
                  <a:srgbClr val="D4D4D4"/>
                </a:solidFill>
                <a:latin typeface="Menlo Regular"/>
                <a:ea typeface="Menlo Regular"/>
                <a:cs typeface="Menlo Regular"/>
                <a:sym typeface="Menlo Regular"/>
              </a:defRPr>
            </a:pPr>
            <a:r>
              <a:t>        token_a_offered_amount: u64,</a:t>
            </a:r>
          </a:p>
          <a:p>
            <a:pPr algn="l" defTabSz="457200">
              <a:defRPr>
                <a:solidFill>
                  <a:srgbClr val="D4D4D4"/>
                </a:solidFill>
                <a:latin typeface="Menlo Regular"/>
                <a:ea typeface="Menlo Regular"/>
                <a:cs typeface="Menlo Regular"/>
                <a:sym typeface="Menlo Regular"/>
              </a:defRPr>
            </a:pPr>
            <a:r>
              <a:t>        token_b_wanted_amount: u64,</a:t>
            </a:r>
          </a:p>
          <a:p>
            <a:pPr algn="l" defTabSz="457200">
              <a:defRPr>
                <a:solidFill>
                  <a:srgbClr val="D4D4D4"/>
                </a:solidFill>
                <a:latin typeface="Menlo Regular"/>
                <a:ea typeface="Menlo Regular"/>
                <a:cs typeface="Menlo Regular"/>
                <a:sym typeface="Menlo Regular"/>
              </a:defRPr>
            </a:pPr>
            <a:r>
              <a:t>    ) -&gt; Result&lt;()&gt; {</a:t>
            </a:r>
          </a:p>
          <a:p>
            <a:pPr algn="l" defTabSz="457200">
              <a:defRPr>
                <a:solidFill>
                  <a:srgbClr val="D4D4D4"/>
                </a:solidFill>
                <a:latin typeface="Menlo Regular"/>
                <a:ea typeface="Menlo Regular"/>
                <a:cs typeface="Menlo Regular"/>
                <a:sym typeface="Menlo Regular"/>
              </a:defRPr>
            </a:pPr>
            <a:r>
              <a:t>        instructions::make_offer::send_offered_tokens_to_vault(&amp;context, token_a_offered_amount)?;</a:t>
            </a:r>
          </a:p>
          <a:p>
            <a:pPr algn="l" defTabSz="457200">
              <a:defRPr>
                <a:solidFill>
                  <a:srgbClr val="D4D4D4"/>
                </a:solidFill>
                <a:latin typeface="Menlo Regular"/>
                <a:ea typeface="Menlo Regular"/>
                <a:cs typeface="Menlo Regular"/>
                <a:sym typeface="Menlo Regular"/>
              </a:defRPr>
            </a:pPr>
            <a:r>
              <a:t>        instructions::make_offer::save_offer(context, id, token_b_wanted_amount)</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124" name="9. Update our lib.rs"/>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9. Update our </a:t>
            </a:r>
            <a:r>
              <a:rPr u="sng">
                <a:hlinkClick r:id="rId3" invalidUrl="" action="" tgtFrame="" tooltip="" history="1" highlightClick="0" endSnd="0"/>
              </a:rPr>
              <a:t>lib.rs</a:t>
            </a:r>
          </a:p>
        </p:txBody>
      </p:sp>
      <p:sp>
        <p:nvSpPr>
          <p:cNvPr id="1125" name="Replace the entire 'mod' in programs/escrow/src/lib.rs:"/>
          <p:cNvSpPr txBox="1"/>
          <p:nvPr/>
        </p:nvSpPr>
        <p:spPr>
          <a:xfrm>
            <a:off x="2486384" y="2393487"/>
            <a:ext cx="1134267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Replace the entire 'mod' in programs/escrow/src/</a:t>
            </a:r>
            <a:r>
              <a:rPr u="sng">
                <a:hlinkClick r:id="rId3" invalidUrl="" action="" tgtFrame="" tooltip="" history="1" highlightClick="0" endSnd="0"/>
              </a:rPr>
              <a:t>lib.rs</a:t>
            </a:r>
            <a:r>
              <a:t>:</a:t>
            </a:r>
          </a:p>
        </p:txBody>
      </p:sp>
      <p:sp>
        <p:nvSpPr>
          <p:cNvPr id="1126"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0" name="10. Check this compiles!…"/>
          <p:cNvSpPr txBox="1"/>
          <p:nvPr>
            <p:ph type="title"/>
          </p:nvPr>
        </p:nvSpPr>
        <p:spPr>
          <a:xfrm>
            <a:off x="1187777" y="4720034"/>
            <a:ext cx="7668817" cy="4275932"/>
          </a:xfrm>
          <a:prstGeom prst="rect">
            <a:avLst/>
          </a:prstGeom>
        </p:spPr>
        <p:txBody>
          <a:bodyPr/>
          <a:lstStyle/>
          <a:p>
            <a:pPr defTabSz="2292038">
              <a:defRPr spc="-159" sz="7990"/>
            </a:pPr>
            <a:r>
              <a:t>10. Check this compiles!</a:t>
            </a:r>
          </a:p>
          <a:p>
            <a:pPr defTabSz="2292038">
              <a:defRPr spc="-159" sz="7990"/>
            </a:pPr>
          </a:p>
          <a:p>
            <a:pPr defTabSz="2292038">
              <a:defRPr b="0" spc="-159" sz="7990">
                <a:latin typeface="Andale Mono"/>
                <a:ea typeface="Andale Mono"/>
                <a:cs typeface="Andale Mono"/>
                <a:sym typeface="Andale Mono"/>
              </a:defRPr>
            </a:pPr>
            <a:r>
              <a:t>anchor build</a:t>
            </a:r>
          </a:p>
        </p:txBody>
      </p:sp>
      <p:pic>
        <p:nvPicPr>
          <p:cNvPr id="1131" name="Screenshot 2024-05-31 at 09.14.18.png" descr="Screenshot 2024-05-31 at 09.14.18.png"/>
          <p:cNvPicPr>
            <a:picLocks noChangeAspect="1"/>
          </p:cNvPicPr>
          <p:nvPr/>
        </p:nvPicPr>
        <p:blipFill>
          <a:blip r:embed="rId2">
            <a:extLst/>
          </a:blip>
          <a:stretch>
            <a:fillRect/>
          </a:stretch>
        </p:blipFill>
        <p:spPr>
          <a:xfrm>
            <a:off x="9694140" y="5482940"/>
            <a:ext cx="14396281" cy="2750121"/>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11. Add some tests!"/>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Add some tests!</a:t>
            </a:r>
          </a:p>
        </p:txBody>
      </p:sp>
      <p:sp>
        <p:nvSpPr>
          <p:cNvPr id="1134" name="The test files involves a lot of set up  Grab tests from  https://github.com/solana-developers/professional-education/blob/main/labs/escrow/tests/escrow.ts  Save to tests/escrow.ts…"/>
          <p:cNvSpPr txBox="1"/>
          <p:nvPr/>
        </p:nvSpPr>
        <p:spPr>
          <a:xfrm>
            <a:off x="1600147" y="4293222"/>
            <a:ext cx="21183705" cy="512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7999"/>
              </a:lnSpc>
              <a:defRPr sz="3600"/>
            </a:pPr>
            <a:r>
              <a:t>The test files involves a lot of set up</a:t>
            </a:r>
            <a:br/>
            <a:br/>
            <a:r>
              <a:t>Grab tests from </a:t>
            </a:r>
            <a:br/>
            <a:r>
              <a:rPr u="sng">
                <a:hlinkClick r:id="rId3" invalidUrl="" action="" tgtFrame="" tooltip="" history="1" highlightClick="0" endSnd="0"/>
              </a:rPr>
              <a:t>https://github.com/solana-developers/professional-education/blob/main/labs/escrow/tests/escrow.ts</a:t>
            </a:r>
            <a:br/>
            <a:br/>
            <a:r>
              <a:t>Save to tests/escrow.ts</a:t>
            </a:r>
          </a:p>
          <a:p>
            <a:pPr algn="l" defTabSz="457200">
              <a:lnSpc>
                <a:spcPct val="117999"/>
              </a:lnSpc>
              <a:defRPr sz="3600"/>
            </a:pPr>
          </a:p>
          <a:p>
            <a:pPr algn="l" defTabSz="457200">
              <a:lnSpc>
                <a:spcPct val="117999"/>
              </a:lnSpc>
              <a:defRPr sz="3600"/>
            </a:pPr>
            <a:r>
              <a:t>Comment out the take tests for now!</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12. Run the tests with…"/>
          <p:cNvSpPr txBox="1"/>
          <p:nvPr>
            <p:ph type="title"/>
          </p:nvPr>
        </p:nvSpPr>
        <p:spPr>
          <a:xfrm>
            <a:off x="1187777" y="4720034"/>
            <a:ext cx="7668817" cy="4275932"/>
          </a:xfrm>
          <a:prstGeom prst="rect">
            <a:avLst/>
          </a:prstGeom>
        </p:spPr>
        <p:txBody>
          <a:bodyPr/>
          <a:lstStyle/>
          <a:p>
            <a:pPr defTabSz="1584920">
              <a:defRPr spc="-110" sz="5524"/>
            </a:pPr>
            <a:r>
              <a:t>12. Run the tests with</a:t>
            </a:r>
          </a:p>
          <a:p>
            <a:pPr defTabSz="1584920">
              <a:defRPr spc="-110" sz="5524"/>
            </a:pPr>
          </a:p>
          <a:p>
            <a:pPr defTabSz="1584920">
              <a:defRPr b="0" spc="-110" sz="5524">
                <a:latin typeface="Andale Mono"/>
                <a:ea typeface="Andale Mono"/>
                <a:cs typeface="Andale Mono"/>
                <a:sym typeface="Andale Mono"/>
              </a:defRPr>
            </a:pPr>
            <a:r>
              <a:t>anchor test</a:t>
            </a:r>
          </a:p>
          <a:p>
            <a:pPr defTabSz="1584920">
              <a:defRPr spc="-110" sz="5524"/>
            </a:pPr>
          </a:p>
          <a:p>
            <a:pPr defTabSz="1584920">
              <a:defRPr spc="-110" sz="5524"/>
            </a:pPr>
            <a:r>
              <a:t>Ensure your tests pass!</a:t>
            </a:r>
          </a:p>
        </p:txBody>
      </p:sp>
      <p:pic>
        <p:nvPicPr>
          <p:cNvPr id="1139" name="Screenshot 2024-05-31 at 13.41.00.png" descr="Screenshot 2024-05-31 at 13.41.00.png"/>
          <p:cNvPicPr>
            <a:picLocks noChangeAspect="1"/>
          </p:cNvPicPr>
          <p:nvPr/>
        </p:nvPicPr>
        <p:blipFill>
          <a:blip r:embed="rId2">
            <a:extLst/>
          </a:blip>
          <a:stretch>
            <a:fillRect/>
          </a:stretch>
        </p:blipFill>
        <p:spPr>
          <a:xfrm>
            <a:off x="10342418" y="4645313"/>
            <a:ext cx="12686072" cy="4425375"/>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use anchor_lang::prelude::*;…"/>
          <p:cNvSpPr txBox="1"/>
          <p:nvPr/>
        </p:nvSpPr>
        <p:spPr>
          <a:xfrm>
            <a:off x="3392196" y="7619707"/>
            <a:ext cx="16936238" cy="5130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anchor_spl::{</a:t>
            </a:r>
          </a:p>
          <a:p>
            <a:pPr algn="l" defTabSz="457200">
              <a:defRPr>
                <a:solidFill>
                  <a:srgbClr val="D4D4D4"/>
                </a:solidFill>
                <a:latin typeface="Menlo Regular"/>
                <a:ea typeface="Menlo Regular"/>
                <a:cs typeface="Menlo Regular"/>
                <a:sym typeface="Menlo Regular"/>
              </a:defRPr>
            </a:pPr>
            <a:r>
              <a:t>    associated_token::AssociatedToken,</a:t>
            </a:r>
          </a:p>
          <a:p>
            <a:pPr algn="l" defTabSz="457200">
              <a:defRPr>
                <a:solidFill>
                  <a:srgbClr val="D4D4D4"/>
                </a:solidFill>
                <a:latin typeface="Menlo Regular"/>
                <a:ea typeface="Menlo Regular"/>
                <a:cs typeface="Menlo Regular"/>
                <a:sym typeface="Menlo Regular"/>
              </a:defRPr>
            </a:pPr>
            <a:r>
              <a:t>    token_interface::{</a:t>
            </a:r>
          </a:p>
          <a:p>
            <a:pPr algn="l" defTabSz="457200">
              <a:defRPr>
                <a:solidFill>
                  <a:srgbClr val="D4D4D4"/>
                </a:solidFill>
                <a:latin typeface="Menlo Regular"/>
                <a:ea typeface="Menlo Regular"/>
                <a:cs typeface="Menlo Regular"/>
                <a:sym typeface="Menlo Regular"/>
              </a:defRPr>
            </a:pPr>
            <a:r>
              <a:t>        close_account, transfer_checked, CloseAccount, Mint, TokenAccount, TokenInterface,</a:t>
            </a:r>
          </a:p>
          <a:p>
            <a:pPr algn="l" defTabSz="457200">
              <a:defRPr>
                <a:solidFill>
                  <a:srgbClr val="D4D4D4"/>
                </a:solidFill>
                <a:latin typeface="Menlo Regular"/>
                <a:ea typeface="Menlo Regular"/>
                <a:cs typeface="Menlo Regular"/>
                <a:sym typeface="Menlo Regular"/>
              </a:defRPr>
            </a:pPr>
            <a:r>
              <a:t>        TransferChecked,</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use</a:t>
            </a:r>
            <a:r>
              <a:t> </a:t>
            </a:r>
            <a:r>
              <a:rPr>
                <a:solidFill>
                  <a:srgbClr val="569CD6"/>
                </a:solidFill>
              </a:rPr>
              <a:t>crate</a:t>
            </a:r>
            <a:r>
              <a:t>::Offer;</a:t>
            </a:r>
          </a:p>
        </p:txBody>
      </p:sp>
      <p:sp>
        <p:nvSpPr>
          <p:cNvPr id="1142" name="13. Create our take_offer file!"/>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13. Create our take_offer file!</a:t>
            </a:r>
          </a:p>
        </p:txBody>
      </p:sp>
      <p:sp>
        <p:nvSpPr>
          <p:cNvPr id="1143" name="Create programs/escrow/src/instructions/take_offer.rs"/>
          <p:cNvSpPr txBox="1"/>
          <p:nvPr/>
        </p:nvSpPr>
        <p:spPr>
          <a:xfrm>
            <a:off x="2408452" y="6540550"/>
            <a:ext cx="1111407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 programs/escrow/src/instructions/take_offer.rs</a:t>
            </a:r>
          </a:p>
        </p:txBody>
      </p:sp>
      <p:sp>
        <p:nvSpPr>
          <p:cNvPr id="1144" name="continued on next slide..."/>
          <p:cNvSpPr txBox="1"/>
          <p:nvPr/>
        </p:nvSpPr>
        <p:spPr>
          <a:xfrm>
            <a:off x="2577775" y="1300883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145" name="pub mod take_offer;…"/>
          <p:cNvSpPr txBox="1"/>
          <p:nvPr/>
        </p:nvSpPr>
        <p:spPr>
          <a:xfrm>
            <a:off x="3129536" y="4464470"/>
            <a:ext cx="16936239" cy="157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take_offer;</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use</a:t>
            </a:r>
            <a:r>
              <a:t> take_offer::*;</a:t>
            </a:r>
          </a:p>
        </p:txBody>
      </p:sp>
      <p:sp>
        <p:nvSpPr>
          <p:cNvPr id="1146" name="Edit programs/escrow/src/instructions/mod.rs and add:"/>
          <p:cNvSpPr txBox="1"/>
          <p:nvPr/>
        </p:nvSpPr>
        <p:spPr>
          <a:xfrm>
            <a:off x="2405566" y="3018270"/>
            <a:ext cx="1143594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Edit programs/escrow/src/instructions/</a:t>
            </a:r>
            <a:r>
              <a:rPr u="sng">
                <a:hlinkClick r:id="rId3" invalidUrl="" action="" tgtFrame="" tooltip="" history="1" highlightClick="0" endSnd="0"/>
              </a:rPr>
              <a:t>mod.rs</a:t>
            </a:r>
            <a:r>
              <a:t> and add:</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0" name="#[derive(Accounts)]…"/>
          <p:cNvSpPr txBox="1"/>
          <p:nvPr/>
        </p:nvSpPr>
        <p:spPr>
          <a:xfrm>
            <a:off x="3256290" y="2076149"/>
            <a:ext cx="16936238" cy="10820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TakeOffer&lt;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SystemAccount&lt;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token_mint_a: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token_mint_b: InterfaceAccount&lt;</a:t>
            </a:r>
            <a:r>
              <a:rPr>
                <a:solidFill>
                  <a:srgbClr val="569CD6"/>
                </a:solidFill>
              </a:rPr>
              <a:t>'info</a:t>
            </a:r>
            <a:r>
              <a:t>, Mint&gt;,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init_if_needed,</a:t>
            </a:r>
          </a:p>
          <a:p>
            <a:pPr algn="l" defTabSz="457200">
              <a:defRPr>
                <a:solidFill>
                  <a:srgbClr val="D4D4D4"/>
                </a:solidFill>
                <a:latin typeface="Menlo Regular"/>
                <a:ea typeface="Menlo Regular"/>
                <a:cs typeface="Menlo Regular"/>
                <a:sym typeface="Menlo Regular"/>
              </a:defRPr>
            </a:pPr>
            <a:r>
              <a:t>        payer = taker,</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taker,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taker_token_account_a: Box&lt;InterfaceAccount&lt;</a:t>
            </a:r>
            <a:r>
              <a:rPr>
                <a:solidFill>
                  <a:srgbClr val="569CD6"/>
                </a:solidFill>
              </a:rPr>
              <a:t>'info</a:t>
            </a:r>
            <a:r>
              <a:t>, TokenAccount&gt;&gt;,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token_mint_b,</a:t>
            </a:r>
          </a:p>
          <a:p>
            <a:pPr algn="l" defTabSz="457200">
              <a:defRPr>
                <a:solidFill>
                  <a:srgbClr val="D4D4D4"/>
                </a:solidFill>
                <a:latin typeface="Menlo Regular"/>
                <a:ea typeface="Menlo Regular"/>
                <a:cs typeface="Menlo Regular"/>
                <a:sym typeface="Menlo Regular"/>
              </a:defRPr>
            </a:pPr>
            <a:r>
              <a:t>        associated_token::authority = taker,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taker_token_account_b: Box&lt;InterfaceAccount&lt;</a:t>
            </a:r>
            <a:r>
              <a:rPr>
                <a:solidFill>
                  <a:srgbClr val="569CD6"/>
                </a:solidFill>
              </a:rPr>
              <a:t>'info</a:t>
            </a:r>
            <a:r>
              <a:t>, TokenAccount&gt;&gt;,</a:t>
            </a:r>
          </a:p>
        </p:txBody>
      </p:sp>
      <p:sp>
        <p:nvSpPr>
          <p:cNvPr id="1151" name="14. Create our TakeOffer accounts struct 1/3"/>
          <p:cNvSpPr txBox="1"/>
          <p:nvPr/>
        </p:nvSpPr>
        <p:spPr>
          <a:xfrm>
            <a:off x="898154" y="175081"/>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14. Create our TakeOffer accounts struct 1/3</a:t>
            </a:r>
          </a:p>
        </p:txBody>
      </p:sp>
      <p:sp>
        <p:nvSpPr>
          <p:cNvPr id="1152" name="programs/escrow/src/instructions/take_offer.rs continued"/>
          <p:cNvSpPr txBox="1"/>
          <p:nvPr/>
        </p:nvSpPr>
        <p:spPr>
          <a:xfrm>
            <a:off x="2122702" y="1409875"/>
            <a:ext cx="1179210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53" name="continued on next slide..."/>
          <p:cNvSpPr txBox="1"/>
          <p:nvPr/>
        </p:nvSpPr>
        <p:spPr>
          <a:xfrm>
            <a:off x="2369957" y="12979880"/>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account(…"/>
          <p:cNvSpPr txBox="1"/>
          <p:nvPr/>
        </p:nvSpPr>
        <p:spPr>
          <a:xfrm>
            <a:off x="3256290" y="3498549"/>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init_if_needed,</a:t>
            </a:r>
          </a:p>
          <a:p>
            <a:pPr algn="l" defTabSz="457200">
              <a:defRPr>
                <a:solidFill>
                  <a:srgbClr val="D4D4D4"/>
                </a:solidFill>
                <a:latin typeface="Menlo Regular"/>
                <a:ea typeface="Menlo Regular"/>
                <a:cs typeface="Menlo Regular"/>
                <a:sym typeface="Menlo Regular"/>
              </a:defRPr>
            </a:pPr>
            <a:r>
              <a:t>        payer = taker,</a:t>
            </a:r>
          </a:p>
          <a:p>
            <a:pPr algn="l" defTabSz="457200">
              <a:defRPr>
                <a:solidFill>
                  <a:srgbClr val="D4D4D4"/>
                </a:solidFill>
                <a:latin typeface="Menlo Regular"/>
                <a:ea typeface="Menlo Regular"/>
                <a:cs typeface="Menlo Regular"/>
                <a:sym typeface="Menlo Regular"/>
              </a:defRPr>
            </a:pPr>
            <a:r>
              <a:t>        associated_token::mint = token_mint_b,</a:t>
            </a:r>
          </a:p>
          <a:p>
            <a:pPr algn="l" defTabSz="457200">
              <a:defRPr>
                <a:solidFill>
                  <a:srgbClr val="D4D4D4"/>
                </a:solidFill>
                <a:latin typeface="Menlo Regular"/>
                <a:ea typeface="Menlo Regular"/>
                <a:cs typeface="Menlo Regular"/>
                <a:sym typeface="Menlo Regular"/>
              </a:defRPr>
            </a:pPr>
            <a:r>
              <a:t>        associated_token::authority = maker,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maker_token_account_b: Box&lt;InterfaceAccount&lt;</a:t>
            </a:r>
            <a:r>
              <a:rPr>
                <a:solidFill>
                  <a:srgbClr val="569CD6"/>
                </a:solidFill>
              </a:rPr>
              <a:t>'info</a:t>
            </a:r>
            <a:r>
              <a:t>, TokenAccount&gt;&gt;,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close = maker,</a:t>
            </a:r>
          </a:p>
          <a:p>
            <a:pPr algn="l" defTabSz="457200">
              <a:defRPr>
                <a:solidFill>
                  <a:srgbClr val="D4D4D4"/>
                </a:solidFill>
                <a:latin typeface="Menlo Regular"/>
                <a:ea typeface="Menlo Regular"/>
                <a:cs typeface="Menlo Regular"/>
                <a:sym typeface="Menlo Regular"/>
              </a:defRPr>
            </a:pPr>
            <a:r>
              <a:t>        has_one = maker,</a:t>
            </a:r>
          </a:p>
          <a:p>
            <a:pPr algn="l" defTabSz="457200">
              <a:defRPr>
                <a:solidFill>
                  <a:srgbClr val="D4D4D4"/>
                </a:solidFill>
                <a:latin typeface="Menlo Regular"/>
                <a:ea typeface="Menlo Regular"/>
                <a:cs typeface="Menlo Regular"/>
                <a:sym typeface="Menlo Regular"/>
              </a:defRPr>
            </a:pPr>
            <a:r>
              <a:t>        has_one = token_mint_a,</a:t>
            </a:r>
          </a:p>
          <a:p>
            <a:pPr algn="l" defTabSz="457200">
              <a:defRPr>
                <a:solidFill>
                  <a:srgbClr val="D4D4D4"/>
                </a:solidFill>
                <a:latin typeface="Menlo Regular"/>
                <a:ea typeface="Menlo Regular"/>
                <a:cs typeface="Menlo Regular"/>
                <a:sym typeface="Menlo Regular"/>
              </a:defRPr>
            </a:pPr>
            <a:r>
              <a:t>        has_one = token_mint_b,</a:t>
            </a:r>
          </a:p>
          <a:p>
            <a:pPr algn="l" defTabSz="457200">
              <a:defRPr>
                <a:solidFill>
                  <a:srgbClr val="D4D4D4"/>
                </a:solidFill>
                <a:latin typeface="Menlo Regular"/>
                <a:ea typeface="Menlo Regular"/>
                <a:cs typeface="Menlo Regular"/>
                <a:sym typeface="Menlo Regular"/>
              </a:defRPr>
            </a:pPr>
            <a:r>
              <a:t>        seeds = [</a:t>
            </a:r>
            <a:r>
              <a:rPr>
                <a:solidFill>
                  <a:srgbClr val="CE9178"/>
                </a:solidFill>
              </a:rPr>
              <a:t>b"offer"</a:t>
            </a:r>
            <a:r>
              <a:t>, maker.key().as_ref(), offer.id.to_le_bytes().as_ref()],</a:t>
            </a:r>
          </a:p>
          <a:p>
            <a:pPr algn="l" defTabSz="457200">
              <a:defRPr>
                <a:solidFill>
                  <a:srgbClr val="D4D4D4"/>
                </a:solidFill>
                <a:latin typeface="Menlo Regular"/>
                <a:ea typeface="Menlo Regular"/>
                <a:cs typeface="Menlo Regular"/>
                <a:sym typeface="Menlo Regular"/>
              </a:defRPr>
            </a:pPr>
            <a:r>
              <a:t>        bump = offer.bump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offer: Account&lt;</a:t>
            </a:r>
            <a:r>
              <a:rPr>
                <a:solidFill>
                  <a:srgbClr val="569CD6"/>
                </a:solidFill>
              </a:rPr>
              <a:t>'info</a:t>
            </a:r>
            <a:r>
              <a:t>, Offer&gt;,</a:t>
            </a:r>
          </a:p>
        </p:txBody>
      </p:sp>
      <p:sp>
        <p:nvSpPr>
          <p:cNvPr id="1158" name="15. Create our TakeOffer accounts struct 2/3"/>
          <p:cNvSpPr txBox="1"/>
          <p:nvPr/>
        </p:nvSpPr>
        <p:spPr>
          <a:xfrm>
            <a:off x="898154" y="175081"/>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15. Create our TakeOffer accounts struct 2/3</a:t>
            </a:r>
          </a:p>
        </p:txBody>
      </p:sp>
      <p:sp>
        <p:nvSpPr>
          <p:cNvPr id="1159" name="programs/escrow/src/instructions/take_offer.rs continued (inside TakeOffer struct)"/>
          <p:cNvSpPr txBox="1"/>
          <p:nvPr/>
        </p:nvSpPr>
        <p:spPr>
          <a:xfrm>
            <a:off x="2122702" y="1409875"/>
            <a:ext cx="1673032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TakeOffer struct)</a:t>
            </a:r>
          </a:p>
        </p:txBody>
      </p:sp>
      <p:sp>
        <p:nvSpPr>
          <p:cNvPr id="1160" name="continued on next slide..."/>
          <p:cNvSpPr txBox="1"/>
          <p:nvPr/>
        </p:nvSpPr>
        <p:spPr>
          <a:xfrm>
            <a:off x="2369957" y="12979880"/>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4" name="[account(…"/>
          <p:cNvSpPr txBox="1"/>
          <p:nvPr/>
        </p:nvSpPr>
        <p:spPr>
          <a:xfrm>
            <a:off x="3392196" y="4482573"/>
            <a:ext cx="16936238"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associated_token::mint = token_mint_a,</a:t>
            </a:r>
          </a:p>
          <a:p>
            <a:pPr algn="l" defTabSz="457200">
              <a:defRPr>
                <a:solidFill>
                  <a:srgbClr val="D4D4D4"/>
                </a:solidFill>
                <a:latin typeface="Menlo Regular"/>
                <a:ea typeface="Menlo Regular"/>
                <a:cs typeface="Menlo Regular"/>
                <a:sym typeface="Menlo Regular"/>
              </a:defRPr>
            </a:pPr>
            <a:r>
              <a:t>        associated_token::authority = offer,</a:t>
            </a:r>
          </a:p>
          <a:p>
            <a:pPr algn="l" defTabSz="457200">
              <a:defRPr>
                <a:solidFill>
                  <a:srgbClr val="D4D4D4"/>
                </a:solidFill>
                <a:latin typeface="Menlo Regular"/>
                <a:ea typeface="Menlo Regular"/>
                <a:cs typeface="Menlo Regular"/>
                <a:sym typeface="Menlo Regular"/>
              </a:defRPr>
            </a:pPr>
            <a:r>
              <a:t>        associated_token::token_program = token_program,</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vault: InterfaceAccount&lt;</a:t>
            </a:r>
            <a:r>
              <a:rPr>
                <a:solidFill>
                  <a:srgbClr val="569CD6"/>
                </a:solidFill>
              </a:rPr>
              <a:t>'info</a:t>
            </a:r>
            <a:r>
              <a:t>, TokenAccount&gt;,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associated_token_program: Program&lt;</a:t>
            </a:r>
            <a:r>
              <a:rPr>
                <a:solidFill>
                  <a:srgbClr val="569CD6"/>
                </a:solidFill>
              </a:rPr>
              <a:t>'info</a:t>
            </a:r>
            <a:r>
              <a:t>, AssociatedToken&gt;,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token_program: Interface&lt;</a:t>
            </a:r>
            <a:r>
              <a:rPr>
                <a:solidFill>
                  <a:srgbClr val="569CD6"/>
                </a:solidFill>
              </a:rPr>
              <a:t>'info</a:t>
            </a:r>
            <a:r>
              <a:t>, TokenInterface&gt;,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1165" name="16. Create our TakeOffer accounts struct 3/3"/>
          <p:cNvSpPr txBox="1"/>
          <p:nvPr/>
        </p:nvSpPr>
        <p:spPr>
          <a:xfrm>
            <a:off x="1054018" y="227035"/>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16. Create our TakeOffer accounts struct 3/3</a:t>
            </a:r>
          </a:p>
        </p:txBody>
      </p:sp>
      <p:sp>
        <p:nvSpPr>
          <p:cNvPr id="1166" name="programs/escrow/src/instructions/take_offer.rs continued (inside TakeOffer)"/>
          <p:cNvSpPr txBox="1"/>
          <p:nvPr/>
        </p:nvSpPr>
        <p:spPr>
          <a:xfrm>
            <a:off x="2174657" y="1471643"/>
            <a:ext cx="1543461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TakeOffer)</a:t>
            </a:r>
          </a:p>
        </p:txBody>
      </p:sp>
      <p:sp>
        <p:nvSpPr>
          <p:cNvPr id="1167" name="All finished!"/>
          <p:cNvSpPr txBox="1"/>
          <p:nvPr/>
        </p:nvSpPr>
        <p:spPr>
          <a:xfrm>
            <a:off x="2525821" y="12668153"/>
            <a:ext cx="245105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All finished!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44"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45"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6" name="ASYMMETRIC…"/>
          <p:cNvSpPr txBox="1"/>
          <p:nvPr/>
        </p:nvSpPr>
        <p:spPr>
          <a:xfrm>
            <a:off x="3082290" y="156769"/>
            <a:ext cx="18219421" cy="134024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ASYMMETRIC</a:t>
            </a:r>
          </a:p>
          <a:p>
            <a:pPr>
              <a:defRPr b="1" cap="all" sz="19600"/>
            </a:pPr>
            <a:r>
              <a:t>ENCRYPTION</a:t>
            </a:r>
          </a:p>
          <a:p>
            <a:pPr>
              <a:defRPr cap="all" sz="9600"/>
            </a:pPr>
            <a:r>
              <a:t>SENDER ENCRYPTS DATA </a:t>
            </a:r>
          </a:p>
          <a:p>
            <a:pPr>
              <a:defRPr cap="all" sz="9600"/>
            </a:pPr>
            <a:r>
              <a:t>WITH RECIPIENT’S PUBLIC KEY</a:t>
            </a:r>
          </a:p>
          <a:p>
            <a:pPr>
              <a:defRPr cap="all" sz="9600"/>
            </a:pPr>
          </a:p>
          <a:p>
            <a:pPr>
              <a:defRPr cap="all" sz="9600"/>
            </a:pPr>
            <a:r>
              <a:t>RECIPIENT DECRYPTS DATA, </a:t>
            </a:r>
          </a:p>
          <a:p>
            <a:pPr>
              <a:defRPr cap="all" sz="9600"/>
            </a:pPr>
            <a:r>
              <a:t>USING THEIR PRIVATE KEY.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pub fn send_wanted_tokens_to_maker(ctx: &amp;Context&lt;TakeOffer&gt;) -&gt; Result&lt;()&gt; {…"/>
          <p:cNvSpPr txBox="1"/>
          <p:nvPr/>
        </p:nvSpPr>
        <p:spPr>
          <a:xfrm>
            <a:off x="3210355" y="3237973"/>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send_wanted_tokens_to_maker(ctx: &amp;Context&lt;TakeOffer&gt;)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transfer_accounts = TransferChecked {</a:t>
            </a:r>
          </a:p>
          <a:p>
            <a:pPr algn="l" defTabSz="457200">
              <a:defRPr>
                <a:solidFill>
                  <a:srgbClr val="D4D4D4"/>
                </a:solidFill>
                <a:latin typeface="Menlo Regular"/>
                <a:ea typeface="Menlo Regular"/>
                <a:cs typeface="Menlo Regular"/>
                <a:sym typeface="Menlo Regular"/>
              </a:defRPr>
            </a:pPr>
            <a:r>
              <a:t>        from: ctx.accounts.taker_token_account_b.to_account_info(),</a:t>
            </a:r>
          </a:p>
          <a:p>
            <a:pPr algn="l" defTabSz="457200">
              <a:defRPr>
                <a:solidFill>
                  <a:srgbClr val="D4D4D4"/>
                </a:solidFill>
                <a:latin typeface="Menlo Regular"/>
                <a:ea typeface="Menlo Regular"/>
                <a:cs typeface="Menlo Regular"/>
                <a:sym typeface="Menlo Regular"/>
              </a:defRPr>
            </a:pPr>
            <a:r>
              <a:t>        mint: ctx.accounts.token_mint_b.to_account_info(),</a:t>
            </a:r>
          </a:p>
          <a:p>
            <a:pPr algn="l" defTabSz="457200">
              <a:defRPr>
                <a:solidFill>
                  <a:srgbClr val="D4D4D4"/>
                </a:solidFill>
                <a:latin typeface="Menlo Regular"/>
                <a:ea typeface="Menlo Regular"/>
                <a:cs typeface="Menlo Regular"/>
                <a:sym typeface="Menlo Regular"/>
              </a:defRPr>
            </a:pPr>
            <a:r>
              <a:t>        to: ctx.accounts.maker_token_account_b.to_account_info(),</a:t>
            </a:r>
          </a:p>
          <a:p>
            <a:pPr algn="l" defTabSz="457200">
              <a:defRPr>
                <a:solidFill>
                  <a:srgbClr val="D4D4D4"/>
                </a:solidFill>
                <a:latin typeface="Menlo Regular"/>
                <a:ea typeface="Menlo Regular"/>
                <a:cs typeface="Menlo Regular"/>
                <a:sym typeface="Menlo Regular"/>
              </a:defRPr>
            </a:pPr>
            <a:r>
              <a:t>        authority: ctx.accounts.taker.to_account_info(),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cpi_ctx = CpiContext::new(</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transfer_accounts,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transfer_checked(</a:t>
            </a:r>
          </a:p>
          <a:p>
            <a:pPr algn="l" defTabSz="457200">
              <a:defRPr>
                <a:solidFill>
                  <a:srgbClr val="D4D4D4"/>
                </a:solidFill>
                <a:latin typeface="Menlo Regular"/>
                <a:ea typeface="Menlo Regular"/>
                <a:cs typeface="Menlo Regular"/>
                <a:sym typeface="Menlo Regular"/>
              </a:defRPr>
            </a:pPr>
            <a:r>
              <a:t>        cpi_ctx,</a:t>
            </a:r>
          </a:p>
          <a:p>
            <a:pPr algn="l" defTabSz="457200">
              <a:defRPr>
                <a:solidFill>
                  <a:srgbClr val="D4D4D4"/>
                </a:solidFill>
                <a:latin typeface="Menlo Regular"/>
                <a:ea typeface="Menlo Regular"/>
                <a:cs typeface="Menlo Regular"/>
                <a:sym typeface="Menlo Regular"/>
              </a:defRPr>
            </a:pPr>
            <a:r>
              <a:t>        ctx.accounts.offer.token_b_wanted_amount,</a:t>
            </a:r>
          </a:p>
          <a:p>
            <a:pPr algn="l" defTabSz="457200">
              <a:defRPr>
                <a:solidFill>
                  <a:srgbClr val="D4D4D4"/>
                </a:solidFill>
                <a:latin typeface="Menlo Regular"/>
                <a:ea typeface="Menlo Regular"/>
                <a:cs typeface="Menlo Regular"/>
                <a:sym typeface="Menlo Regular"/>
              </a:defRPr>
            </a:pPr>
            <a:r>
              <a:t>        ctx.accounts.token_mint_b.decimals,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172" name="17. Create send_wanted_tokens_to_mak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17. Create send_wanted_tokens_to_maker()</a:t>
            </a:r>
          </a:p>
        </p:txBody>
      </p:sp>
      <p:sp>
        <p:nvSpPr>
          <p:cNvPr id="1173" name="programs/escrow/src/instructions/take_offer.rs continued"/>
          <p:cNvSpPr txBox="1"/>
          <p:nvPr/>
        </p:nvSpPr>
        <p:spPr>
          <a:xfrm>
            <a:off x="2122702" y="2180534"/>
            <a:ext cx="1179210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74"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pub fn withdraw_and_close_vault(ctx: Context&lt;TakeOffer&gt;) -&gt; Result&lt;()&gt; {…"/>
          <p:cNvSpPr txBox="1"/>
          <p:nvPr/>
        </p:nvSpPr>
        <p:spPr>
          <a:xfrm>
            <a:off x="3132423" y="3433281"/>
            <a:ext cx="16936238" cy="8331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withdraw_and_close_vault(ctx: Context&lt;TakeOffer&gt;)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signer_seeds: [&amp;[&amp;[u8]]; </a:t>
            </a:r>
            <a:r>
              <a:rPr>
                <a:solidFill>
                  <a:srgbClr val="B5CEA8"/>
                </a:solidFill>
              </a:rPr>
              <a:t>1</a:t>
            </a:r>
            <a:r>
              <a:t>] = [&amp;[</a:t>
            </a:r>
          </a:p>
          <a:p>
            <a:pPr algn="l" defTabSz="457200">
              <a:defRPr>
                <a:solidFill>
                  <a:srgbClr val="D4D4D4"/>
                </a:solidFill>
                <a:latin typeface="Menlo Regular"/>
                <a:ea typeface="Menlo Regular"/>
                <a:cs typeface="Menlo Regular"/>
                <a:sym typeface="Menlo Regular"/>
              </a:defRPr>
            </a:pPr>
            <a:r>
              <a:t>        </a:t>
            </a:r>
            <a:r>
              <a:rPr>
                <a:solidFill>
                  <a:srgbClr val="CE9178"/>
                </a:solidFill>
              </a:rPr>
              <a:t>b"offer"</a:t>
            </a:r>
            <a:r>
              <a:t>,</a:t>
            </a:r>
          </a:p>
          <a:p>
            <a:pPr algn="l" defTabSz="457200">
              <a:defRPr>
                <a:solidFill>
                  <a:srgbClr val="D4D4D4"/>
                </a:solidFill>
                <a:latin typeface="Menlo Regular"/>
                <a:ea typeface="Menlo Regular"/>
                <a:cs typeface="Menlo Regular"/>
                <a:sym typeface="Menlo Regular"/>
              </a:defRPr>
            </a:pPr>
            <a:r>
              <a:t>        ctx.accounts.maker.to_account_info().key.as_ref(),</a:t>
            </a:r>
          </a:p>
          <a:p>
            <a:pPr algn="l" defTabSz="457200">
              <a:defRPr>
                <a:solidFill>
                  <a:srgbClr val="D4D4D4"/>
                </a:solidFill>
                <a:latin typeface="Menlo Regular"/>
                <a:ea typeface="Menlo Regular"/>
                <a:cs typeface="Menlo Regular"/>
                <a:sym typeface="Menlo Regular"/>
              </a:defRPr>
            </a:pPr>
            <a:r>
              <a:t>        &amp;ctx.accounts.offer.id.to_le_bytes()[..],</a:t>
            </a:r>
          </a:p>
          <a:p>
            <a:pPr algn="l" defTabSz="457200">
              <a:defRPr>
                <a:solidFill>
                  <a:srgbClr val="D4D4D4"/>
                </a:solidFill>
                <a:latin typeface="Menlo Regular"/>
                <a:ea typeface="Menlo Regular"/>
                <a:cs typeface="Menlo Regular"/>
                <a:sym typeface="Menlo Regular"/>
              </a:defRPr>
            </a:pPr>
            <a:r>
              <a:t>        &amp;[ctx.accounts.offer.bump],</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accounts = TransferChecked {</a:t>
            </a:r>
          </a:p>
          <a:p>
            <a:pPr algn="l" defTabSz="457200">
              <a:defRPr>
                <a:solidFill>
                  <a:srgbClr val="D4D4D4"/>
                </a:solidFill>
                <a:latin typeface="Menlo Regular"/>
                <a:ea typeface="Menlo Regular"/>
                <a:cs typeface="Menlo Regular"/>
                <a:sym typeface="Menlo Regular"/>
              </a:defRPr>
            </a:pPr>
            <a:r>
              <a:t>        from: ctx.accounts.vault.to_account_info(),</a:t>
            </a:r>
          </a:p>
          <a:p>
            <a:pPr algn="l" defTabSz="457200">
              <a:defRPr>
                <a:solidFill>
                  <a:srgbClr val="D4D4D4"/>
                </a:solidFill>
                <a:latin typeface="Menlo Regular"/>
                <a:ea typeface="Menlo Regular"/>
                <a:cs typeface="Menlo Regular"/>
                <a:sym typeface="Menlo Regular"/>
              </a:defRPr>
            </a:pPr>
            <a:r>
              <a:t>        mint: ctx.accounts.token_mint_a.to_account_info(),</a:t>
            </a:r>
          </a:p>
          <a:p>
            <a:pPr algn="l" defTabSz="457200">
              <a:defRPr>
                <a:solidFill>
                  <a:srgbClr val="D4D4D4"/>
                </a:solidFill>
                <a:latin typeface="Menlo Regular"/>
                <a:ea typeface="Menlo Regular"/>
                <a:cs typeface="Menlo Regular"/>
                <a:sym typeface="Menlo Regular"/>
              </a:defRPr>
            </a:pPr>
            <a:r>
              <a:t>        to: ctx.accounts.taker_token_account_a.to_account_info(),</a:t>
            </a:r>
          </a:p>
          <a:p>
            <a:pPr algn="l" defTabSz="457200">
              <a:defRPr>
                <a:solidFill>
                  <a:srgbClr val="D4D4D4"/>
                </a:solidFill>
                <a:latin typeface="Menlo Regular"/>
                <a:ea typeface="Menlo Regular"/>
                <a:cs typeface="Menlo Regular"/>
                <a:sym typeface="Menlo Regular"/>
              </a:defRPr>
            </a:pPr>
            <a:r>
              <a:t>        authority: ctx.accounts.offer.to_account_info(),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CpiContext::new_with_signer(</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accounts,</a:t>
            </a:r>
          </a:p>
          <a:p>
            <a:pPr algn="l" defTabSz="457200">
              <a:defRPr>
                <a:solidFill>
                  <a:srgbClr val="D4D4D4"/>
                </a:solidFill>
                <a:latin typeface="Menlo Regular"/>
                <a:ea typeface="Menlo Regular"/>
                <a:cs typeface="Menlo Regular"/>
                <a:sym typeface="Menlo Regular"/>
              </a:defRPr>
            </a:pPr>
            <a:r>
              <a:t>        &amp;signer_seeds,</a:t>
            </a:r>
          </a:p>
          <a:p>
            <a:pPr algn="l" defTabSz="457200">
              <a:defRPr>
                <a:solidFill>
                  <a:srgbClr val="D4D4D4"/>
                </a:solidFill>
                <a:latin typeface="Menlo Regular"/>
                <a:ea typeface="Menlo Regular"/>
                <a:cs typeface="Menlo Regular"/>
                <a:sym typeface="Menlo Regular"/>
              </a:defRPr>
            </a:pPr>
            <a:r>
              <a:t>    );</a:t>
            </a:r>
          </a:p>
        </p:txBody>
      </p:sp>
      <p:sp>
        <p:nvSpPr>
          <p:cNvPr id="1179" name="18. Create withdraw_and_close_vault() 1/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b="1" sz="7200"/>
            </a:pPr>
            <a:r>
              <a:t>18. Create withdraw_and_close_vault() 1/2</a:t>
            </a:r>
          </a:p>
        </p:txBody>
      </p:sp>
      <p:sp>
        <p:nvSpPr>
          <p:cNvPr id="1180" name="programs/escrow/src/instructions/take_offer.rs continued"/>
          <p:cNvSpPr txBox="1"/>
          <p:nvPr/>
        </p:nvSpPr>
        <p:spPr>
          <a:xfrm>
            <a:off x="2096725" y="1894710"/>
            <a:ext cx="1179210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a:t>
            </a:r>
          </a:p>
        </p:txBody>
      </p:sp>
      <p:sp>
        <p:nvSpPr>
          <p:cNvPr id="1181" name="continued on next slide..."/>
          <p:cNvSpPr txBox="1"/>
          <p:nvPr/>
        </p:nvSpPr>
        <p:spPr>
          <a:xfrm>
            <a:off x="2525821" y="12668153"/>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transfer_checked(…"/>
          <p:cNvSpPr txBox="1"/>
          <p:nvPr/>
        </p:nvSpPr>
        <p:spPr>
          <a:xfrm>
            <a:off x="3085248" y="3557636"/>
            <a:ext cx="16936239" cy="8686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transfer_checked(</a:t>
            </a:r>
          </a:p>
          <a:p>
            <a:pPr algn="l" defTabSz="457200">
              <a:defRPr>
                <a:solidFill>
                  <a:srgbClr val="D4D4D4"/>
                </a:solidFill>
                <a:latin typeface="Menlo Regular"/>
                <a:ea typeface="Menlo Regular"/>
                <a:cs typeface="Menlo Regular"/>
                <a:sym typeface="Menlo Regular"/>
              </a:defRPr>
            </a:pPr>
            <a:r>
              <a:t>        cpi_context,</a:t>
            </a:r>
          </a:p>
          <a:p>
            <a:pPr algn="l" defTabSz="457200">
              <a:defRPr>
                <a:solidFill>
                  <a:srgbClr val="D4D4D4"/>
                </a:solidFill>
                <a:latin typeface="Menlo Regular"/>
                <a:ea typeface="Menlo Regular"/>
                <a:cs typeface="Menlo Regular"/>
                <a:sym typeface="Menlo Regular"/>
              </a:defRPr>
            </a:pPr>
            <a:r>
              <a:t>        ctx.accounts.vault.amount,</a:t>
            </a:r>
          </a:p>
          <a:p>
            <a:pPr algn="l" defTabSz="457200">
              <a:defRPr>
                <a:solidFill>
                  <a:srgbClr val="D4D4D4"/>
                </a:solidFill>
                <a:latin typeface="Menlo Regular"/>
                <a:ea typeface="Menlo Regular"/>
                <a:cs typeface="Menlo Regular"/>
                <a:sym typeface="Menlo Regular"/>
              </a:defRPr>
            </a:pPr>
            <a:r>
              <a:t>        ctx.accounts.token_mint_a.decimals,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accounts = CloseAccount {</a:t>
            </a:r>
          </a:p>
          <a:p>
            <a:pPr algn="l" defTabSz="457200">
              <a:defRPr>
                <a:solidFill>
                  <a:srgbClr val="D4D4D4"/>
                </a:solidFill>
                <a:latin typeface="Menlo Regular"/>
                <a:ea typeface="Menlo Regular"/>
                <a:cs typeface="Menlo Regular"/>
                <a:sym typeface="Menlo Regular"/>
              </a:defRPr>
            </a:pPr>
            <a:r>
              <a:t>        account: ctx.accounts.vault.to_account_info(),</a:t>
            </a:r>
          </a:p>
          <a:p>
            <a:pPr algn="l" defTabSz="457200">
              <a:defRPr>
                <a:solidFill>
                  <a:srgbClr val="D4D4D4"/>
                </a:solidFill>
                <a:latin typeface="Menlo Regular"/>
                <a:ea typeface="Menlo Regular"/>
                <a:cs typeface="Menlo Regular"/>
                <a:sym typeface="Menlo Regular"/>
              </a:defRPr>
            </a:pPr>
            <a:r>
              <a:t>        destination: ctx.accounts.taker.to_account_info(),</a:t>
            </a:r>
          </a:p>
          <a:p>
            <a:pPr algn="l" defTabSz="457200">
              <a:defRPr>
                <a:solidFill>
                  <a:srgbClr val="D4D4D4"/>
                </a:solidFill>
                <a:latin typeface="Menlo Regular"/>
                <a:ea typeface="Menlo Regular"/>
                <a:cs typeface="Menlo Regular"/>
                <a:sym typeface="Menlo Regular"/>
              </a:defRPr>
            </a:pPr>
            <a:r>
              <a:t>        authority: ctx.accounts.offer.to_account_info(),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cpi_context = CpiContext::new_with_signer(</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accounts,</a:t>
            </a:r>
          </a:p>
          <a:p>
            <a:pPr algn="l" defTabSz="457200">
              <a:defRPr>
                <a:solidFill>
                  <a:srgbClr val="D4D4D4"/>
                </a:solidFill>
                <a:latin typeface="Menlo Regular"/>
                <a:ea typeface="Menlo Regular"/>
                <a:cs typeface="Menlo Regular"/>
                <a:sym typeface="Menlo Regular"/>
              </a:defRPr>
            </a:pPr>
            <a:r>
              <a:t>        &amp;signer_seeds,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close_account(cpi_context)</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p:txBody>
      </p:sp>
      <p:sp>
        <p:nvSpPr>
          <p:cNvPr id="1186" name="19. Create withdraw_and_close_vault() 2/2"/>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19. Create withdraw_and_close_vault() 2/2</a:t>
            </a:r>
          </a:p>
        </p:txBody>
      </p:sp>
      <p:sp>
        <p:nvSpPr>
          <p:cNvPr id="1187" name="programs/escrow/src/instructions/take_offer.rs continued (inside withdraw_and_close_vault)"/>
          <p:cNvSpPr txBox="1"/>
          <p:nvPr/>
        </p:nvSpPr>
        <p:spPr>
          <a:xfrm>
            <a:off x="2122702" y="2518165"/>
            <a:ext cx="1886133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programs/escrow/src/instructions/</a:t>
            </a:r>
            <a:r>
              <a:rPr u="sng">
                <a:hlinkClick r:id="rId3" invalidUrl="" action="" tgtFrame="" tooltip="" history="1" highlightClick="0" endSnd="0"/>
              </a:rPr>
              <a:t>take_offer.rs</a:t>
            </a:r>
            <a:r>
              <a:t> continued (inside withdraw_and_close_vault)</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1" name="pub fn take_offer(context: Context&lt;TakeOffer&gt;) -&gt; Result&lt;()&gt; {…"/>
          <p:cNvSpPr txBox="1"/>
          <p:nvPr/>
        </p:nvSpPr>
        <p:spPr>
          <a:xfrm>
            <a:off x="3085248" y="6402436"/>
            <a:ext cx="16936239" cy="299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take_offer(context: Context&lt;TakeOffer&gt;) -&gt; Result&lt;()&gt; {</a:t>
            </a:r>
          </a:p>
          <a:p>
            <a:pPr algn="l" defTabSz="457200">
              <a:defRPr>
                <a:solidFill>
                  <a:srgbClr val="D4D4D4"/>
                </a:solidFill>
                <a:latin typeface="Menlo Regular"/>
                <a:ea typeface="Menlo Regular"/>
                <a:cs typeface="Menlo Regular"/>
                <a:sym typeface="Menlo Regular"/>
              </a:defRPr>
            </a:pPr>
            <a:r>
              <a:t>        instructions::take_offer::send_wanted_tokens_to_maker(&amp;context)?;</a:t>
            </a:r>
          </a:p>
          <a:p>
            <a:pPr algn="l" defTabSz="457200">
              <a:defRPr>
                <a:solidFill>
                  <a:srgbClr val="D4D4D4"/>
                </a:solidFill>
                <a:latin typeface="Menlo Regular"/>
                <a:ea typeface="Menlo Regular"/>
                <a:cs typeface="Menlo Regular"/>
                <a:sym typeface="Menlo Regular"/>
              </a:defRPr>
            </a:pPr>
            <a:r>
              <a:t>        instructions::take_offer::withdraw_and_close_vault(context)</a:t>
            </a:r>
          </a:p>
          <a:p>
            <a:pPr algn="l" defTabSz="457200">
              <a:defRPr>
                <a:solidFill>
                  <a:srgbClr val="D4D4D4"/>
                </a:solidFill>
                <a:latin typeface="Menlo Regular"/>
                <a:ea typeface="Menlo Regular"/>
                <a:cs typeface="Menlo Regular"/>
                <a:sym typeface="Menlo Regular"/>
              </a:defRPr>
            </a:pPr>
            <a:r>
              <a:t>    }</a:t>
            </a:r>
          </a:p>
        </p:txBody>
      </p:sp>
      <p:sp>
        <p:nvSpPr>
          <p:cNvPr id="1192" name="20. Update lib.rs to add take_offer()"/>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7200"/>
            </a:pPr>
            <a:r>
              <a:t>20. Update </a:t>
            </a:r>
            <a:r>
              <a:rPr u="sng">
                <a:hlinkClick r:id="rId3" invalidUrl="" action="" tgtFrame="" tooltip="" history="1" highlightClick="0" endSnd="0"/>
              </a:rPr>
              <a:t>lib.rs</a:t>
            </a:r>
            <a:r>
              <a:t> to add take_offer()</a:t>
            </a:r>
          </a:p>
        </p:txBody>
      </p:sp>
      <p:sp>
        <p:nvSpPr>
          <p:cNvPr id="1193" name="Now programs/escrow/src/lib.rs (inside the 'mod escrow')"/>
          <p:cNvSpPr txBox="1"/>
          <p:nvPr/>
        </p:nvSpPr>
        <p:spPr>
          <a:xfrm>
            <a:off x="2122702" y="2518165"/>
            <a:ext cx="1190823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Now programs/escrow/src/</a:t>
            </a:r>
            <a:r>
              <a:rPr u="sng">
                <a:hlinkClick r:id="rId3" invalidUrl="" action="" tgtFrame="" tooltip="" history="1" highlightClick="0" endSnd="0"/>
              </a:rPr>
              <a:t>lib.rs</a:t>
            </a:r>
            <a:r>
              <a:t> (inside the 'mod escrow')</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21. Run the tests again!…"/>
          <p:cNvSpPr txBox="1"/>
          <p:nvPr>
            <p:ph type="title"/>
          </p:nvPr>
        </p:nvSpPr>
        <p:spPr>
          <a:xfrm>
            <a:off x="1187777" y="4720034"/>
            <a:ext cx="7668817" cy="4275932"/>
          </a:xfrm>
          <a:prstGeom prst="rect">
            <a:avLst/>
          </a:prstGeom>
        </p:spPr>
        <p:txBody>
          <a:bodyPr/>
          <a:lstStyle/>
          <a:p>
            <a:pPr defTabSz="1853137">
              <a:defRPr spc="-129" sz="6460"/>
            </a:pPr>
            <a:r>
              <a:t>21. Run the tests again!</a:t>
            </a:r>
          </a:p>
          <a:p>
            <a:pPr defTabSz="1853137">
              <a:defRPr spc="-129" sz="6460"/>
            </a:pPr>
          </a:p>
          <a:p>
            <a:pPr defTabSz="1853137">
              <a:defRPr b="0" spc="-129" sz="6460">
                <a:latin typeface="Andale Mono"/>
                <a:ea typeface="Andale Mono"/>
                <a:cs typeface="Andale Mono"/>
                <a:sym typeface="Andale Mono"/>
              </a:defRPr>
            </a:pPr>
            <a:r>
              <a:t>anchor test</a:t>
            </a:r>
          </a:p>
        </p:txBody>
      </p:sp>
      <p:sp>
        <p:nvSpPr>
          <p:cNvPr id="1198" name="Uncomment the 'take' tests and then..."/>
          <p:cNvSpPr txBox="1"/>
          <p:nvPr/>
        </p:nvSpPr>
        <p:spPr>
          <a:xfrm>
            <a:off x="3547836" y="2115863"/>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Uncomment the 'take' tests and then...</a:t>
            </a:r>
          </a:p>
        </p:txBody>
      </p:sp>
      <p:pic>
        <p:nvPicPr>
          <p:cNvPr id="1199" name="Screenshot 2024-06-03 at 17.04.58.png" descr="Screenshot 2024-06-03 at 17.04.58.png"/>
          <p:cNvPicPr>
            <a:picLocks noChangeAspect="1"/>
          </p:cNvPicPr>
          <p:nvPr/>
        </p:nvPicPr>
        <p:blipFill>
          <a:blip r:embed="rId2">
            <a:extLst/>
          </a:blip>
          <a:stretch>
            <a:fillRect/>
          </a:stretch>
        </p:blipFill>
        <p:spPr>
          <a:xfrm>
            <a:off x="8824768" y="5399809"/>
            <a:ext cx="15601500" cy="411608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Lesson 7 feedback"/>
          <p:cNvSpPr txBox="1"/>
          <p:nvPr>
            <p:ph type="title"/>
          </p:nvPr>
        </p:nvSpPr>
        <p:spPr>
          <a:xfrm>
            <a:off x="1187777" y="5743879"/>
            <a:ext cx="9779001" cy="1435101"/>
          </a:xfrm>
          <a:prstGeom prst="rect">
            <a:avLst/>
          </a:prstGeom>
        </p:spPr>
        <p:txBody>
          <a:bodyPr/>
          <a:lstStyle/>
          <a:p>
            <a:pPr/>
            <a:r>
              <a:t>Lesson 7 feedback</a:t>
            </a:r>
          </a:p>
        </p:txBody>
      </p:sp>
      <p:sp>
        <p:nvSpPr>
          <p:cNvPr id="1202"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1203"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5" name="Image" descr="Image"/>
          <p:cNvPicPr>
            <a:picLocks noChangeAspect="1"/>
          </p:cNvPicPr>
          <p:nvPr/>
        </p:nvPicPr>
        <p:blipFill>
          <a:blip r:embed="rId2">
            <a:extLst/>
          </a:blip>
          <a:stretch>
            <a:fillRect/>
          </a:stretch>
        </p:blipFill>
        <p:spPr>
          <a:xfrm rot="19800000">
            <a:off x="-2190364" y="-1788876"/>
            <a:ext cx="12223082" cy="9984552"/>
          </a:xfrm>
          <a:prstGeom prst="rect">
            <a:avLst/>
          </a:prstGeom>
          <a:ln w="12700">
            <a:miter lim="400000"/>
          </a:ln>
        </p:spPr>
      </p:pic>
      <p:pic>
        <p:nvPicPr>
          <p:cNvPr id="1206" name="pasted-movie.png" descr="pasted-movie.png"/>
          <p:cNvPicPr>
            <a:picLocks noChangeAspect="1"/>
          </p:cNvPicPr>
          <p:nvPr/>
        </p:nvPicPr>
        <p:blipFill>
          <a:blip r:embed="rId3">
            <a:extLst/>
          </a:blip>
          <a:stretch>
            <a:fillRect/>
          </a:stretch>
        </p:blipFill>
        <p:spPr>
          <a:xfrm rot="19923988">
            <a:off x="-41889" y="3556000"/>
            <a:ext cx="8688221" cy="15659607"/>
          </a:xfrm>
          <a:prstGeom prst="rect">
            <a:avLst/>
          </a:prstGeom>
          <a:ln w="12700">
            <a:miter lim="400000"/>
          </a:ln>
        </p:spPr>
      </p:pic>
      <p:pic>
        <p:nvPicPr>
          <p:cNvPr id="1207" name="pasted-movie.png" descr="pasted-movie.png"/>
          <p:cNvPicPr>
            <a:picLocks noChangeAspect="1"/>
          </p:cNvPicPr>
          <p:nvPr/>
        </p:nvPicPr>
        <p:blipFill>
          <a:blip r:embed="rId4">
            <a:extLst/>
          </a:blip>
          <a:srcRect l="39484" t="0" r="0" b="0"/>
          <a:stretch>
            <a:fillRect/>
          </a:stretch>
        </p:blipFill>
        <p:spPr>
          <a:xfrm rot="19229910">
            <a:off x="19639590" y="-4114800"/>
            <a:ext cx="4208001" cy="13716001"/>
          </a:xfrm>
          <a:prstGeom prst="rect">
            <a:avLst/>
          </a:prstGeom>
          <a:ln w="12700">
            <a:miter lim="400000"/>
          </a:ln>
        </p:spPr>
      </p:pic>
      <p:pic>
        <p:nvPicPr>
          <p:cNvPr id="1208" name="Image" descr="Image"/>
          <p:cNvPicPr>
            <a:picLocks noChangeAspect="1"/>
          </p:cNvPicPr>
          <p:nvPr/>
        </p:nvPicPr>
        <p:blipFill>
          <a:blip r:embed="rId5">
            <a:extLst/>
          </a:blip>
          <a:srcRect l="0" t="53082" r="0" b="0"/>
          <a:stretch>
            <a:fillRect/>
          </a:stretch>
        </p:blipFill>
        <p:spPr>
          <a:xfrm rot="491563">
            <a:off x="13978401" y="13735274"/>
            <a:ext cx="25828721" cy="3512802"/>
          </a:xfrm>
          <a:prstGeom prst="rect">
            <a:avLst/>
          </a:prstGeom>
          <a:ln w="12700">
            <a:miter lim="400000"/>
          </a:ln>
        </p:spPr>
      </p:pic>
      <p:sp>
        <p:nvSpPr>
          <p:cNvPr id="1209" name="THANKS!"/>
          <p:cNvSpPr txBox="1"/>
          <p:nvPr>
            <p:ph type="subTitle" sz="half" idx="1"/>
          </p:nvPr>
        </p:nvSpPr>
        <p:spPr>
          <a:xfrm>
            <a:off x="880169" y="3727942"/>
            <a:ext cx="21971001" cy="4024916"/>
          </a:xfrm>
          <a:prstGeom prst="rect">
            <a:avLst/>
          </a:prstGeom>
        </p:spPr>
        <p:txBody>
          <a:bodyPr anchor="b"/>
          <a:lstStyle>
            <a:lvl1pPr algn="ctr">
              <a:defRPr sz="25500"/>
            </a:lvl1pPr>
          </a:lstStyle>
          <a:p>
            <a:pPr/>
            <a:r>
              <a:t>THANKS!</a:t>
            </a:r>
          </a:p>
        </p:txBody>
      </p:sp>
      <p:pic>
        <p:nvPicPr>
          <p:cNvPr id="1210" name="Image" descr="Image"/>
          <p:cNvPicPr>
            <a:picLocks noChangeAspect="1"/>
          </p:cNvPicPr>
          <p:nvPr/>
        </p:nvPicPr>
        <p:blipFill>
          <a:blip r:embed="rId6">
            <a:extLst/>
          </a:blip>
          <a:stretch>
            <a:fillRect/>
          </a:stretch>
        </p:blipFill>
        <p:spPr>
          <a:xfrm>
            <a:off x="8793981" y="7515123"/>
            <a:ext cx="6436354" cy="788904"/>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2" name="pasted-movie.png" descr="pasted-movie.png"/>
          <p:cNvPicPr>
            <a:picLocks noChangeAspect="1"/>
          </p:cNvPicPr>
          <p:nvPr/>
        </p:nvPicPr>
        <p:blipFill>
          <a:blip r:embed="rId2">
            <a:extLst/>
          </a:blip>
          <a:stretch>
            <a:fillRect/>
          </a:stretch>
        </p:blipFill>
        <p:spPr>
          <a:xfrm rot="21284321">
            <a:off x="-1080980" y="9011227"/>
            <a:ext cx="8688221" cy="15659608"/>
          </a:xfrm>
          <a:prstGeom prst="rect">
            <a:avLst/>
          </a:prstGeom>
          <a:ln w="12700">
            <a:miter lim="400000"/>
          </a:ln>
        </p:spPr>
      </p:pic>
      <p:pic>
        <p:nvPicPr>
          <p:cNvPr id="1213" name="Image" descr="Image"/>
          <p:cNvPicPr>
            <a:picLocks noChangeAspect="1"/>
          </p:cNvPicPr>
          <p:nvPr/>
        </p:nvPicPr>
        <p:blipFill>
          <a:blip r:embed="rId3">
            <a:extLst/>
          </a:blip>
          <a:stretch>
            <a:fillRect/>
          </a:stretch>
        </p:blipFill>
        <p:spPr>
          <a:xfrm rot="20689318">
            <a:off x="-3359342" y="-4204762"/>
            <a:ext cx="12223083" cy="9984552"/>
          </a:xfrm>
          <a:prstGeom prst="rect">
            <a:avLst/>
          </a:prstGeom>
          <a:ln w="12700">
            <a:miter lim="400000"/>
          </a:ln>
        </p:spPr>
      </p:pic>
      <p:sp>
        <p:nvSpPr>
          <p:cNvPr id="1214" name="Further info"/>
          <p:cNvSpPr txBox="1"/>
          <p:nvPr>
            <p:ph type="title"/>
          </p:nvPr>
        </p:nvSpPr>
        <p:spPr>
          <a:xfrm>
            <a:off x="1206500" y="1705840"/>
            <a:ext cx="21971000" cy="1433164"/>
          </a:xfrm>
          <a:prstGeom prst="rect">
            <a:avLst/>
          </a:prstGeom>
        </p:spPr>
        <p:txBody>
          <a:bodyPr/>
          <a:lstStyle/>
          <a:p>
            <a:pPr/>
            <a:r>
              <a:t>Further info</a:t>
            </a:r>
          </a:p>
        </p:txBody>
      </p:sp>
      <p:sp>
        <p:nvSpPr>
          <p:cNvPr id="1215" name="X (Twitter): @solana_devs…"/>
          <p:cNvSpPr txBox="1"/>
          <p:nvPr>
            <p:ph type="body" idx="1"/>
          </p:nvPr>
        </p:nvSpPr>
        <p:spPr>
          <a:prstGeom prst="rect">
            <a:avLst/>
          </a:prstGeom>
        </p:spPr>
        <p:txBody>
          <a:bodyPr/>
          <a:lstStyle/>
          <a:p>
            <a:pPr/>
            <a:r>
              <a:rPr b="1"/>
              <a:t>X (Twitter)</a:t>
            </a:r>
            <a:r>
              <a:t>: @solana_devs</a:t>
            </a:r>
          </a:p>
          <a:p>
            <a:pPr/>
            <a:r>
              <a:rPr b="1"/>
              <a:t>NY Solana</a:t>
            </a:r>
            <a:r>
              <a:t>: @getofflinexyz</a:t>
            </a:r>
          </a:p>
          <a:p>
            <a:pPr/>
            <a:r>
              <a:rPr b="1"/>
              <a:t>Solana ecosystem accounts</a:t>
            </a:r>
            <a:r>
              <a:t>: @0xmert_, @trentdotsol, @bangerzNFT, @mikemaccana</a:t>
            </a:r>
          </a:p>
          <a:p>
            <a:pPr/>
            <a:r>
              <a:rPr b="1"/>
              <a:t>Rust</a:t>
            </a:r>
            <a:r>
              <a:t>: The Rust Programming Language</a:t>
            </a:r>
          </a:p>
          <a:p>
            <a:pPr/>
            <a:r>
              <a:rPr b="1"/>
              <a:t>Anchor</a:t>
            </a:r>
            <a:r>
              <a:t>: </a:t>
            </a:r>
            <a:r>
              <a:rPr u="sng">
                <a:hlinkClick r:id="rId4" invalidUrl="" action="" tgtFrame="" tooltip="" history="1" highlightClick="0" endSnd="0"/>
              </a:rPr>
              <a:t>https://book.anchor-lang.com</a:t>
            </a:r>
          </a:p>
          <a:p>
            <a:pPr/>
            <a:r>
              <a:rPr b="1"/>
              <a:t>Examples</a:t>
            </a:r>
            <a:r>
              <a:t>: https://github.com/solana-developers/program-examples</a:t>
            </a:r>
          </a:p>
        </p:txBody>
      </p:sp>
      <p:pic>
        <p:nvPicPr>
          <p:cNvPr id="1216" name="pasted-movie.png" descr="pasted-movie.png"/>
          <p:cNvPicPr>
            <a:picLocks noChangeAspect="1"/>
          </p:cNvPicPr>
          <p:nvPr/>
        </p:nvPicPr>
        <p:blipFill>
          <a:blip r:embed="rId5">
            <a:extLst/>
          </a:blip>
          <a:srcRect l="39484" t="0" r="0" b="0"/>
          <a:stretch>
            <a:fillRect/>
          </a:stretch>
        </p:blipFill>
        <p:spPr>
          <a:xfrm rot="17230891">
            <a:off x="20408388" y="-12320821"/>
            <a:ext cx="7592392" cy="24747438"/>
          </a:xfrm>
          <a:prstGeom prst="rect">
            <a:avLst/>
          </a:prstGeom>
          <a:ln w="12700">
            <a:miter lim="400000"/>
          </a:ln>
        </p:spPr>
      </p:pic>
      <p:pic>
        <p:nvPicPr>
          <p:cNvPr id="1217" name="Image" descr="Image"/>
          <p:cNvPicPr>
            <a:picLocks noChangeAspect="1"/>
          </p:cNvPicPr>
          <p:nvPr/>
        </p:nvPicPr>
        <p:blipFill>
          <a:blip r:embed="rId6">
            <a:extLst/>
          </a:blip>
          <a:srcRect l="0" t="53082" r="0" b="0"/>
          <a:stretch>
            <a:fillRect/>
          </a:stretch>
        </p:blipFill>
        <p:spPr>
          <a:xfrm rot="491563">
            <a:off x="17589243" y="14696433"/>
            <a:ext cx="25828721" cy="351280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ASYMMETRIC ENCRYPTION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ENCRYPTION EXAMPLE:</a:t>
            </a:r>
          </a:p>
        </p:txBody>
      </p:sp>
      <p:sp>
        <p:nvSpPr>
          <p:cNvPr id="249" name="WEBSITES"/>
          <p:cNvSpPr txBox="1"/>
          <p:nvPr>
            <p:ph type="body" sz="half" idx="1"/>
          </p:nvPr>
        </p:nvSpPr>
        <p:spPr>
          <a:xfrm>
            <a:off x="1206500" y="5287544"/>
            <a:ext cx="21971000" cy="4024917"/>
          </a:xfrm>
          <a:prstGeom prst="rect">
            <a:avLst/>
          </a:prstGeom>
        </p:spPr>
        <p:txBody>
          <a:bodyPr/>
          <a:lstStyle/>
          <a:p>
            <a:pPr/>
            <a:r>
              <a:t>WEBSITES</a:t>
            </a:r>
          </a:p>
        </p:txBody>
      </p:sp>
      <p:pic>
        <p:nvPicPr>
          <p:cNvPr id="250" name="Image" descr="Image"/>
          <p:cNvPicPr>
            <a:picLocks noChangeAspect="1"/>
          </p:cNvPicPr>
          <p:nvPr/>
        </p:nvPicPr>
        <p:blipFill>
          <a:blip r:embed="rId3">
            <a:extLst/>
          </a:blip>
          <a:stretch>
            <a:fillRect/>
          </a:stretch>
        </p:blipFill>
        <p:spPr>
          <a:xfrm>
            <a:off x="-14629132" y="6913432"/>
            <a:ext cx="24615455" cy="7135412"/>
          </a:xfrm>
          <a:prstGeom prst="rect">
            <a:avLst/>
          </a:prstGeom>
          <a:ln w="12700">
            <a:miter lim="400000"/>
          </a:ln>
        </p:spPr>
      </p:pic>
      <p:pic>
        <p:nvPicPr>
          <p:cNvPr id="251"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52"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57" name="Image" descr="Image"/>
          <p:cNvPicPr>
            <a:picLocks noChangeAspect="1"/>
          </p:cNvPicPr>
          <p:nvPr/>
        </p:nvPicPr>
        <p:blipFill>
          <a:blip r:embed="rId4">
            <a:extLst/>
          </a:blip>
          <a:stretch>
            <a:fillRect/>
          </a:stretch>
        </p:blipFill>
        <p:spPr>
          <a:xfrm>
            <a:off x="-13257532" y="7777032"/>
            <a:ext cx="24615455" cy="7135412"/>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3678232" y="-3039585"/>
            <a:ext cx="12223083" cy="9984552"/>
          </a:xfrm>
          <a:prstGeom prst="rect">
            <a:avLst/>
          </a:prstGeom>
          <a:ln w="12700">
            <a:miter lim="400000"/>
          </a:ln>
        </p:spPr>
      </p:pic>
      <p:pic>
        <p:nvPicPr>
          <p:cNvPr id="259"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60" name="SIGNING…"/>
          <p:cNvSpPr txBox="1"/>
          <p:nvPr/>
        </p:nvSpPr>
        <p:spPr>
          <a:xfrm>
            <a:off x="2754325" y="932082"/>
            <a:ext cx="18875350" cy="118518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SIGNING</a:t>
            </a:r>
          </a:p>
          <a:p>
            <a:pPr>
              <a:defRPr cap="all" sz="9600"/>
            </a:pPr>
            <a:r>
              <a:t>SIGNER ENCRYPTS SOME DATA </a:t>
            </a:r>
          </a:p>
          <a:p>
            <a:pPr>
              <a:defRPr cap="all" sz="9600"/>
            </a:pPr>
            <a:r>
              <a:t>WITH THEIR OWN PRIVATE KEY.</a:t>
            </a:r>
          </a:p>
          <a:p>
            <a:pPr>
              <a:defRPr cap="all" sz="9600"/>
            </a:pPr>
          </a:p>
          <a:p>
            <a:pPr>
              <a:defRPr cap="all" sz="9600"/>
            </a:pPr>
            <a:r>
              <a:t>ANYONE CAN USE THE </a:t>
            </a:r>
          </a:p>
          <a:p>
            <a:pPr>
              <a:defRPr cap="all" sz="9600"/>
            </a:pPr>
            <a:r>
              <a:t>SIGNER’S PUBLIC KEY to </a:t>
            </a:r>
          </a:p>
          <a:p>
            <a:pPr>
              <a:defRPr cap="all" sz="9600"/>
            </a:pPr>
            <a:r>
              <a:rPr b="1"/>
              <a:t>PROVE THE SIGNER SIGNED IT</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2">
            <a:extLst/>
          </a:blip>
          <a:stretch>
            <a:fillRect/>
          </a:stretch>
        </p:blipFill>
        <p:spPr>
          <a:xfrm>
            <a:off x="-7069962" y="9436877"/>
            <a:ext cx="26831631" cy="7777827"/>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203284" y="-4278076"/>
            <a:ext cx="12223083" cy="9984552"/>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14173463" y="-5589404"/>
            <a:ext cx="16952154" cy="17420990"/>
          </a:xfrm>
          <a:prstGeom prst="rect">
            <a:avLst/>
          </a:prstGeom>
          <a:ln w="12700">
            <a:miter lim="400000"/>
          </a:ln>
        </p:spPr>
      </p:pic>
      <p:sp>
        <p:nvSpPr>
          <p:cNvPr id="267" name="ASYMMETRIC SIGNING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68" name="PASSPORTS"/>
          <p:cNvSpPr txBox="1"/>
          <p:nvPr>
            <p:ph type="body" sz="half" idx="1"/>
          </p:nvPr>
        </p:nvSpPr>
        <p:spPr>
          <a:xfrm>
            <a:off x="1206500" y="5287544"/>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SYMMETRIC SIGNING EXAMPLE:"/>
          <p:cNvSpPr txBox="1"/>
          <p:nvPr>
            <p:ph type="body" idx="21"/>
          </p:nvPr>
        </p:nvSpPr>
        <p:spPr>
          <a:xfrm>
            <a:off x="1206500" y="3761710"/>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71" name="ALSO SOLANA TRANSACTIONS!"/>
          <p:cNvSpPr txBox="1"/>
          <p:nvPr/>
        </p:nvSpPr>
        <p:spPr>
          <a:xfrm>
            <a:off x="1206500" y="901951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5500"/>
            </a:pPr>
            <a:r>
              <a:t>ALSO </a:t>
            </a:r>
            <a:r>
              <a:rPr>
                <a:solidFill>
                  <a:srgbClr val="14F195"/>
                </a:solidFill>
              </a:rPr>
              <a:t>SOLANA TRANSACTIONS</a:t>
            </a:r>
            <a:r>
              <a:t>!</a:t>
            </a:r>
          </a:p>
        </p:txBody>
      </p:sp>
      <p:pic>
        <p:nvPicPr>
          <p:cNvPr id="272"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73"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74"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75" name="PASSPORTS"/>
          <p:cNvSpPr txBox="1"/>
          <p:nvPr>
            <p:ph type="body" sz="half" idx="1"/>
          </p:nvPr>
        </p:nvSpPr>
        <p:spPr>
          <a:xfrm>
            <a:off x="1206500" y="4645715"/>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28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28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283" name="LAB"/>
          <p:cNvSpPr txBox="1"/>
          <p:nvPr>
            <p:ph type="subTitle" sz="half" idx="1"/>
          </p:nvPr>
        </p:nvSpPr>
        <p:spPr>
          <a:xfrm>
            <a:off x="1206500" y="4845542"/>
            <a:ext cx="21971000" cy="4024916"/>
          </a:xfrm>
          <a:prstGeom prst="rect">
            <a:avLst/>
          </a:prstGeom>
        </p:spPr>
        <p:txBody>
          <a:bodyPr anchor="b"/>
          <a:lstStyle>
            <a:lvl1pPr algn="ctr">
              <a:defRPr sz="25500"/>
            </a:lvl1pPr>
          </a:lstStyle>
          <a:p>
            <a:pPr/>
            <a:r>
              <a:t>LAB</a:t>
            </a:r>
          </a:p>
        </p:txBody>
      </p:sp>
      <p:sp>
        <p:nvSpPr>
          <p:cNvPr id="284" name="LOADING AND SAVING KEYPAIRS"/>
          <p:cNvSpPr txBox="1"/>
          <p:nvPr/>
        </p:nvSpPr>
        <p:spPr>
          <a:xfrm>
            <a:off x="1409700" y="864533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LOADING AND SAVING KEYPAIRS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1"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62" name="SETUP CHECK"/>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mkdir solana-training…"/>
          <p:cNvSpPr txBox="1"/>
          <p:nvPr/>
        </p:nvSpPr>
        <p:spPr>
          <a:xfrm>
            <a:off x="3723881" y="5116028"/>
            <a:ext cx="16936238"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3600">
                <a:latin typeface="Andale Mono"/>
                <a:ea typeface="Andale Mono"/>
                <a:cs typeface="Andale Mono"/>
                <a:sym typeface="Andale Mono"/>
              </a:defRPr>
            </a:pPr>
            <a:r>
              <a:t>mkdir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cd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git init .</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init -y</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 @solana/web3.js @solana-developers/helpers</a:t>
            </a:r>
            <a:r>
              <a:rPr>
                <a:solidFill>
                  <a:srgbClr val="CCCCCC"/>
                </a:solidFill>
              </a:rPr>
              <a:t> </a:t>
            </a:r>
            <a:r>
              <a:t>esrun</a:t>
            </a:r>
            <a:r>
              <a:rPr>
                <a:solidFill>
                  <a:srgbClr val="D4D4D4"/>
                </a:solidFill>
              </a:rPr>
              <a:t> </a:t>
            </a:r>
          </a:p>
        </p:txBody>
      </p:sp>
      <p:sp>
        <p:nvSpPr>
          <p:cNvPr id="287" name="1. Make a new project"/>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project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import { Keypair } from &quot;@solana/web3.js&quot;;…"/>
          <p:cNvSpPr txBox="1"/>
          <p:nvPr/>
        </p:nvSpPr>
        <p:spPr>
          <a:xfrm>
            <a:off x="3723881" y="5345949"/>
            <a:ext cx="16936238" cy="3024102"/>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4200">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sz="4200">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sz="4200">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Generated keypair!`</a:t>
            </a:r>
            <a:r>
              <a:rPr>
                <a:solidFill>
                  <a:srgbClr val="CCCCCC"/>
                </a:solidFill>
              </a:rPr>
              <a:t>)</a:t>
            </a:r>
          </a:p>
        </p:txBody>
      </p:sp>
      <p:sp>
        <p:nvSpPr>
          <p:cNvPr id="292" name="2. Make a keypair"/>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keypair</a:t>
            </a:r>
          </a:p>
        </p:txBody>
      </p:sp>
      <p:sp>
        <p:nvSpPr>
          <p:cNvPr id="293" name="generate-keypair.ts"/>
          <p:cNvSpPr txBox="1"/>
          <p:nvPr/>
        </p:nvSpPr>
        <p:spPr>
          <a:xfrm>
            <a:off x="3272796" y="4451246"/>
            <a:ext cx="40265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a:t>
            </a:r>
          </a:p>
        </p:txBody>
      </p:sp>
      <p:sp>
        <p:nvSpPr>
          <p:cNvPr id="294"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mport { Keypair } from &quot;@solana/web3.js&quot;;…"/>
          <p:cNvSpPr txBox="1"/>
          <p:nvPr/>
        </p:nvSpPr>
        <p:spPr>
          <a:xfrm>
            <a:off x="3723881" y="5483359"/>
            <a:ext cx="16936238" cy="3302001"/>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a:solidFill>
                  <a:srgbClr val="999999"/>
                </a:solidFill>
                <a:latin typeface="Monaco"/>
                <a:ea typeface="Monaco"/>
                <a:cs typeface="Monaco"/>
                <a:sym typeface="Monaco"/>
              </a:defRPr>
            </a:pPr>
            <a:endParaRPr>
              <a:solidFill>
                <a:srgbClr val="CCCCCC"/>
              </a:solidFill>
            </a:endParaRP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`The public key is: `</a:t>
            </a:r>
            <a:r>
              <a:rPr>
                <a:solidFill>
                  <a:srgbClr val="CCCCCC"/>
                </a:solidFill>
              </a:rPr>
              <a:t>, keypair.publicKey.</a:t>
            </a:r>
            <a:r>
              <a:rPr>
                <a:solidFill>
                  <a:srgbClr val="F08D49"/>
                </a:solidFill>
              </a:rPr>
              <a:t>toBase58</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F8C555"/>
                </a:solidFill>
              </a:rPr>
              <a:t>console</a:t>
            </a:r>
            <a:r>
              <a:t>.</a:t>
            </a:r>
            <a:r>
              <a:rPr>
                <a:solidFill>
                  <a:srgbClr val="F08D49"/>
                </a:solidFill>
              </a:rPr>
              <a:t>log</a:t>
            </a:r>
            <a:r>
              <a:t>(</a:t>
            </a:r>
            <a:r>
              <a:rPr>
                <a:solidFill>
                  <a:srgbClr val="7EC699"/>
                </a:solidFill>
              </a:rPr>
              <a:t>`The secret key is: `</a:t>
            </a:r>
            <a:r>
              <a:t>, keypair.secretKey);</a:t>
            </a: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Finished!`</a:t>
            </a:r>
            <a:r>
              <a:rPr>
                <a:solidFill>
                  <a:srgbClr val="CCCCCC"/>
                </a:solidFill>
              </a:rPr>
              <a:t>);</a:t>
            </a:r>
          </a:p>
        </p:txBody>
      </p:sp>
      <p:sp>
        <p:nvSpPr>
          <p:cNvPr id="299" name="3. Inspect the public and private key"/>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Inspect the public and private key</a:t>
            </a:r>
          </a:p>
        </p:txBody>
      </p:sp>
      <p:sp>
        <p:nvSpPr>
          <p:cNvPr id="300" name="generate-keypair.ts (updated)"/>
          <p:cNvSpPr txBox="1"/>
          <p:nvPr/>
        </p:nvSpPr>
        <p:spPr>
          <a:xfrm>
            <a:off x="2920191" y="4451246"/>
            <a:ext cx="609310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 (updated)</a:t>
            </a:r>
          </a:p>
        </p:txBody>
      </p:sp>
      <p:sp>
        <p:nvSpPr>
          <p:cNvPr id="301"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ECRET_KEY=&quot;[…"/>
          <p:cNvSpPr txBox="1"/>
          <p:nvPr/>
        </p:nvSpPr>
        <p:spPr>
          <a:xfrm>
            <a:off x="3723881" y="5347582"/>
            <a:ext cx="16936238" cy="4064001"/>
          </a:xfrm>
          <a:prstGeom prst="rect">
            <a:avLst/>
          </a:prstGeom>
          <a:solidFill>
            <a:srgbClr val="212121"/>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SECRET_KEY</a:t>
            </a:r>
            <a:r>
              <a:rPr>
                <a:solidFill>
                  <a:srgbClr val="D4D4D4"/>
                </a:solidFill>
              </a:rPr>
              <a:t>=</a:t>
            </a:r>
            <a:r>
              <a:rPr>
                <a:solidFill>
                  <a:srgbClr val="CE9178"/>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128, 166, 168, 193, 245,  44,  59, 104, 191,  31,</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234,  44,  94, 240,  73, 226, 167, 218, 120, 123,</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100, 217, 143, 131, 240, 117,   3, 133, 104,  97,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221, 192,  63, 247,  49, 204, 178, 219, 103, 184,</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240, 179, 100, 205, 229,  87, 193, 135, 159, 117,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114, 238, 250,  53, 147, 116, 130, 199, 143, 120,</a:t>
            </a:r>
            <a:endParaRPr>
              <a:solidFill>
                <a:srgbClr val="D4D4D4"/>
              </a:solidFill>
            </a:endParaRPr>
          </a:p>
          <a:p>
            <a:pPr algn="l" defTabSz="457200">
              <a:defRPr>
                <a:solidFill>
                  <a:srgbClr val="CE9178"/>
                </a:solidFill>
                <a:latin typeface="Menlo Regular"/>
                <a:ea typeface="Menlo Regular"/>
                <a:cs typeface="Menlo Regular"/>
                <a:sym typeface="Menlo Regular"/>
              </a:defRPr>
            </a:pPr>
            <a:r>
              <a:t>   62,  15,  23,  15</a:t>
            </a:r>
            <a:endParaRPr>
              <a:solidFill>
                <a:srgbClr val="D4D4D4"/>
              </a:solidFill>
            </a:endParaRPr>
          </a:p>
          <a:p>
            <a:pPr algn="l" defTabSz="457200">
              <a:defRPr>
                <a:solidFill>
                  <a:srgbClr val="CE9178"/>
                </a:solidFill>
                <a:latin typeface="Menlo Regular"/>
                <a:ea typeface="Menlo Regular"/>
                <a:cs typeface="Menlo Regular"/>
                <a:sym typeface="Menlo Regular"/>
              </a:defRPr>
            </a:pPr>
            <a:r>
              <a:t>]"</a:t>
            </a:r>
          </a:p>
        </p:txBody>
      </p:sp>
      <p:sp>
        <p:nvSpPr>
          <p:cNvPr id="306" name="4. Make an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an .env file</a:t>
            </a:r>
          </a:p>
        </p:txBody>
      </p:sp>
      <p:sp>
        <p:nvSpPr>
          <p:cNvPr id="307" name=".env"/>
          <p:cNvSpPr txBox="1"/>
          <p:nvPr/>
        </p:nvSpPr>
        <p:spPr>
          <a:xfrm>
            <a:off x="3272796" y="4451246"/>
            <a:ext cx="96972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.env</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import &quot;dotenv/config&quot;;…"/>
          <p:cNvSpPr txBox="1"/>
          <p:nvPr/>
        </p:nvSpPr>
        <p:spPr>
          <a:xfrm>
            <a:off x="3723881" y="5113984"/>
            <a:ext cx="16936238" cy="411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keypair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We've loaded our keypair securely, using an env file! Our public key is: </a:t>
            </a:r>
            <a:r>
              <a:rPr>
                <a:solidFill>
                  <a:srgbClr val="569CD6"/>
                </a:solidFill>
              </a:rPr>
              <a:t>${</a:t>
            </a:r>
            <a:r>
              <a:rPr>
                <a:solidFill>
                  <a:srgbClr val="D4D4D4"/>
                </a:solidFill>
              </a:rPr>
              <a:t>keypair.publicKey.toBase58()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312" name="5. Load the keypair from the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Load the keypair from the .env file:</a:t>
            </a:r>
          </a:p>
        </p:txBody>
      </p:sp>
      <p:sp>
        <p:nvSpPr>
          <p:cNvPr id="313" name="load-keypair.ts"/>
          <p:cNvSpPr txBox="1"/>
          <p:nvPr/>
        </p:nvSpPr>
        <p:spPr>
          <a:xfrm>
            <a:off x="3240197" y="4060059"/>
            <a:ext cx="31121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load-keypair.ts</a:t>
            </a:r>
          </a:p>
        </p:txBody>
      </p:sp>
      <p:sp>
        <p:nvSpPr>
          <p:cNvPr id="314" name="npx esrun load-keypair.ts"/>
          <p:cNvSpPr txBox="1"/>
          <p:nvPr/>
        </p:nvSpPr>
        <p:spPr>
          <a:xfrm>
            <a:off x="3149174" y="9647811"/>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load-keypair.ts</a:t>
            </a:r>
            <a:endParaRPr>
              <a:solidFill>
                <a:srgbClr val="D4D4D4"/>
              </a:solidFill>
            </a:endParaRPr>
          </a:p>
        </p:txBody>
      </p:sp>
      <p:sp>
        <p:nvSpPr>
          <p:cNvPr id="315" name="npm i dotenv"/>
          <p:cNvSpPr txBox="1"/>
          <p:nvPr/>
        </p:nvSpPr>
        <p:spPr>
          <a:xfrm>
            <a:off x="3149174" y="326684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dotenv</a:t>
            </a:r>
            <a:endParaRPr>
              <a:solidFill>
                <a:srgbClr val="D4D4D4"/>
              </a:solidFill>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Lesson 1 feedback"/>
          <p:cNvSpPr txBox="1"/>
          <p:nvPr>
            <p:ph type="title"/>
          </p:nvPr>
        </p:nvSpPr>
        <p:spPr>
          <a:xfrm>
            <a:off x="1187777" y="5743879"/>
            <a:ext cx="9779001" cy="1435101"/>
          </a:xfrm>
          <a:prstGeom prst="rect">
            <a:avLst/>
          </a:prstGeom>
        </p:spPr>
        <p:txBody>
          <a:bodyPr/>
          <a:lstStyle/>
          <a:p>
            <a:pPr/>
            <a:r>
              <a:t>Lesson 1 feedback</a:t>
            </a:r>
          </a:p>
        </p:txBody>
      </p:sp>
      <p:sp>
        <p:nvSpPr>
          <p:cNvPr id="320"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321"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324"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325"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326"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327" name="THE NETWORK"/>
          <p:cNvSpPr txBox="1"/>
          <p:nvPr/>
        </p:nvSpPr>
        <p:spPr>
          <a:xfrm>
            <a:off x="2870047" y="5819425"/>
            <a:ext cx="18643906"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THE NETWORK</a:t>
            </a:r>
          </a:p>
        </p:txBody>
      </p:sp>
      <p:sp>
        <p:nvSpPr>
          <p:cNvPr id="328" name="LESSON 2:  READ DATA FROM"/>
          <p:cNvSpPr txBox="1"/>
          <p:nvPr/>
        </p:nvSpPr>
        <p:spPr>
          <a:xfrm>
            <a:off x="5305720" y="4819178"/>
            <a:ext cx="13479171"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2:  READ DATA FROM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31" name="Image" descr="Image"/>
          <p:cNvPicPr>
            <a:picLocks noChangeAspect="1"/>
          </p:cNvPicPr>
          <p:nvPr/>
        </p:nvPicPr>
        <p:blipFill>
          <a:blip r:embed="rId4">
            <a:extLst/>
          </a:blip>
          <a:stretch>
            <a:fillRect/>
          </a:stretch>
        </p:blipFill>
        <p:spPr>
          <a:xfrm>
            <a:off x="-2794084" y="-671276"/>
            <a:ext cx="12223083" cy="9984552"/>
          </a:xfrm>
          <a:prstGeom prst="rect">
            <a:avLst/>
          </a:prstGeom>
          <a:ln w="12700">
            <a:miter lim="400000"/>
          </a:ln>
        </p:spPr>
      </p:pic>
      <p:pic>
        <p:nvPicPr>
          <p:cNvPr id="332" name="Image" descr="Image"/>
          <p:cNvPicPr>
            <a:picLocks noChangeAspect="1"/>
          </p:cNvPicPr>
          <p:nvPr/>
        </p:nvPicPr>
        <p:blipFill>
          <a:blip r:embed="rId5">
            <a:extLst/>
          </a:blip>
          <a:stretch>
            <a:fillRect/>
          </a:stretch>
        </p:blipFill>
        <p:spPr>
          <a:xfrm>
            <a:off x="10211062" y="-3811404"/>
            <a:ext cx="16952154" cy="17420990"/>
          </a:xfrm>
          <a:prstGeom prst="rect">
            <a:avLst/>
          </a:prstGeom>
          <a:ln w="12700">
            <a:miter lim="400000"/>
          </a:ln>
        </p:spPr>
      </p:pic>
      <p:pic>
        <p:nvPicPr>
          <p:cNvPr id="333" name="solanaLogo.svg" descr="solanaLogo.svg"/>
          <p:cNvPicPr>
            <a:picLocks noChangeAspect="1"/>
          </p:cNvPicPr>
          <p:nvPr/>
        </p:nvPicPr>
        <p:blipFill>
          <a:blip r:embed="rId6">
            <a:extLst/>
          </a:blip>
          <a:stretch>
            <a:fillRect/>
          </a:stretch>
        </p:blipFill>
        <p:spPr>
          <a:xfrm>
            <a:off x="5650187" y="5885842"/>
            <a:ext cx="13083626" cy="194431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3">
            <a:extLst/>
          </a:blip>
          <a:stretch>
            <a:fillRect/>
          </a:stretch>
        </p:blipFill>
        <p:spPr>
          <a:xfrm>
            <a:off x="8489839" y="-771249"/>
            <a:ext cx="16952154" cy="17420990"/>
          </a:xfrm>
          <a:prstGeom prst="rect">
            <a:avLst/>
          </a:prstGeom>
          <a:ln w="12700">
            <a:miter lim="400000"/>
          </a:ln>
        </p:spPr>
      </p:pic>
      <p:pic>
        <p:nvPicPr>
          <p:cNvPr id="338" name="Image" descr="Image"/>
          <p:cNvPicPr>
            <a:picLocks noChangeAspect="1"/>
          </p:cNvPicPr>
          <p:nvPr/>
        </p:nvPicPr>
        <p:blipFill>
          <a:blip r:embed="rId4">
            <a:extLst/>
          </a:blip>
          <a:stretch>
            <a:fillRect/>
          </a:stretch>
        </p:blipFill>
        <p:spPr>
          <a:xfrm>
            <a:off x="-7778174" y="9511582"/>
            <a:ext cx="26831632" cy="7777828"/>
          </a:xfrm>
          <a:prstGeom prst="rect">
            <a:avLst/>
          </a:prstGeom>
          <a:ln w="12700">
            <a:miter lim="400000"/>
          </a:ln>
        </p:spPr>
      </p:pic>
      <p:pic>
        <p:nvPicPr>
          <p:cNvPr id="339" name="Image" descr="Image"/>
          <p:cNvPicPr>
            <a:picLocks noChangeAspect="1"/>
          </p:cNvPicPr>
          <p:nvPr/>
        </p:nvPicPr>
        <p:blipFill>
          <a:blip r:embed="rId5">
            <a:extLst/>
          </a:blip>
          <a:stretch>
            <a:fillRect/>
          </a:stretch>
        </p:blipFill>
        <p:spPr>
          <a:xfrm>
            <a:off x="-203284" y="-315676"/>
            <a:ext cx="12223083" cy="9984552"/>
          </a:xfrm>
          <a:prstGeom prst="rect">
            <a:avLst/>
          </a:prstGeom>
          <a:ln w="12700">
            <a:miter lim="400000"/>
          </a:ln>
        </p:spPr>
      </p:pic>
      <p:pic>
        <p:nvPicPr>
          <p:cNvPr id="340" name="Image" descr="Image"/>
          <p:cNvPicPr>
            <a:picLocks noChangeAspect="1"/>
          </p:cNvPicPr>
          <p:nvPr/>
        </p:nvPicPr>
        <p:blipFill>
          <a:blip r:embed="rId6">
            <a:extLst/>
          </a:blip>
          <a:stretch>
            <a:fillRect/>
          </a:stretch>
        </p:blipFill>
        <p:spPr>
          <a:xfrm>
            <a:off x="6310309" y="965693"/>
            <a:ext cx="11763382" cy="11784614"/>
          </a:xfrm>
          <a:prstGeom prst="rect">
            <a:avLst/>
          </a:prstGeom>
          <a:ln w="12700">
            <a:miter lim="400000"/>
          </a:ln>
        </p:spPr>
      </p:pic>
      <p:pic>
        <p:nvPicPr>
          <p:cNvPr id="341" name="Image" descr="Image"/>
          <p:cNvPicPr>
            <a:picLocks noChangeAspect="1"/>
          </p:cNvPicPr>
          <p:nvPr/>
        </p:nvPicPr>
        <p:blipFill>
          <a:blip r:embed="rId7">
            <a:extLst/>
          </a:blip>
          <a:stretch>
            <a:fillRect/>
          </a:stretch>
        </p:blipFill>
        <p:spPr>
          <a:xfrm>
            <a:off x="973010" y="11391138"/>
            <a:ext cx="7622209" cy="1532800"/>
          </a:xfrm>
          <a:prstGeom prst="rect">
            <a:avLst/>
          </a:prstGeom>
          <a:ln w="12700">
            <a:miter lim="400000"/>
          </a:ln>
        </p:spPr>
      </p:pic>
      <p:pic>
        <p:nvPicPr>
          <p:cNvPr id="342" name="Image" descr="Image"/>
          <p:cNvPicPr>
            <a:picLocks noChangeAspect="1"/>
          </p:cNvPicPr>
          <p:nvPr/>
        </p:nvPicPr>
        <p:blipFill>
          <a:blip r:embed="rId8">
            <a:extLst/>
          </a:blip>
          <a:stretch>
            <a:fillRect/>
          </a:stretch>
        </p:blipFill>
        <p:spPr>
          <a:xfrm>
            <a:off x="7059491" y="2489090"/>
            <a:ext cx="9484088" cy="9484088"/>
          </a:xfrm>
          <a:prstGeom prst="rect">
            <a:avLst/>
          </a:prstGeom>
          <a:ln w="12700">
            <a:miter lim="400000"/>
          </a:ln>
        </p:spPr>
      </p:pic>
      <p:sp>
        <p:nvSpPr>
          <p:cNvPr id="343" name="Ed25519 Curve"/>
          <p:cNvSpPr txBox="1"/>
          <p:nvPr/>
        </p:nvSpPr>
        <p:spPr>
          <a:xfrm>
            <a:off x="939155" y="10206437"/>
            <a:ext cx="5203087"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b="1" sz="3600"/>
            </a:lvl1pPr>
          </a:lstStyle>
          <a:p>
            <a:pPr/>
            <a:r>
              <a:t>Ed25519 Curve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48"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49" name="Image" descr="Image"/>
          <p:cNvPicPr>
            <a:picLocks noChangeAspect="1"/>
          </p:cNvPicPr>
          <p:nvPr/>
        </p:nvPicPr>
        <p:blipFill>
          <a:blip r:embed="rId5">
            <a:extLst/>
          </a:blip>
          <a:stretch>
            <a:fillRect/>
          </a:stretch>
        </p:blipFill>
        <p:spPr>
          <a:xfrm>
            <a:off x="11836662" y="-3535367"/>
            <a:ext cx="16952154" cy="17420990"/>
          </a:xfrm>
          <a:prstGeom prst="rect">
            <a:avLst/>
          </a:prstGeom>
          <a:ln w="12700">
            <a:miter lim="400000"/>
          </a:ln>
        </p:spPr>
      </p:pic>
      <p:pic>
        <p:nvPicPr>
          <p:cNvPr id="350" name="Image" descr="Image"/>
          <p:cNvPicPr>
            <a:picLocks noChangeAspect="1"/>
          </p:cNvPicPr>
          <p:nvPr/>
        </p:nvPicPr>
        <p:blipFill>
          <a:blip r:embed="rId6">
            <a:extLst/>
          </a:blip>
          <a:stretch>
            <a:fillRect/>
          </a:stretch>
        </p:blipFill>
        <p:spPr>
          <a:xfrm>
            <a:off x="-49417769" y="995104"/>
            <a:ext cx="95423647" cy="95423646"/>
          </a:xfrm>
          <a:prstGeom prst="rect">
            <a:avLst/>
          </a:prstGeom>
          <a:ln w="12700">
            <a:miter lim="400000"/>
          </a:ln>
        </p:spPr>
      </p:pic>
      <p:pic>
        <p:nvPicPr>
          <p:cNvPr id="351" name="2Mezo4M1RFfAa7oKMQPAbB.png" descr="2Mezo4M1RFfAa7oKMQPAbB.png"/>
          <p:cNvPicPr>
            <a:picLocks noChangeAspect="1"/>
          </p:cNvPicPr>
          <p:nvPr/>
        </p:nvPicPr>
        <p:blipFill>
          <a:blip r:embed="rId7">
            <a:extLst/>
          </a:blip>
          <a:stretch>
            <a:fillRect/>
          </a:stretch>
        </p:blipFill>
        <p:spPr>
          <a:xfrm>
            <a:off x="7737276" y="3048396"/>
            <a:ext cx="8909605" cy="7619249"/>
          </a:xfrm>
          <a:prstGeom prst="rect">
            <a:avLst/>
          </a:prstGeom>
          <a:ln w="12700">
            <a:miter lim="400000"/>
          </a:ln>
        </p:spPr>
      </p:pic>
      <p:sp>
        <p:nvSpPr>
          <p:cNvPr id="352" name="(the matching private  key is stored securely  on Alice's device)"/>
          <p:cNvSpPr txBox="1"/>
          <p:nvPr/>
        </p:nvSpPr>
        <p:spPr>
          <a:xfrm>
            <a:off x="13643807" y="10711294"/>
            <a:ext cx="4149041" cy="1538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(the matching private </a:t>
            </a:r>
            <a:br/>
            <a:r>
              <a:t>key is stored securely </a:t>
            </a:r>
            <a:br/>
            <a:r>
              <a:t>on Alice's device)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7"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8"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69" name="SETUP CHECK"/>
          <p:cNvSpPr txBox="1"/>
          <p:nvPr/>
        </p:nvSpPr>
        <p:spPr>
          <a:xfrm>
            <a:off x="4642791" y="3733069"/>
            <a:ext cx="1537208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
        <p:nvSpPr>
          <p:cNvPr id="170" name="macOS, Linux, Windows laptop…"/>
          <p:cNvSpPr txBox="1"/>
          <p:nvPr/>
        </p:nvSpPr>
        <p:spPr>
          <a:xfrm>
            <a:off x="4369121" y="5402456"/>
            <a:ext cx="15811329" cy="4505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975335">
              <a:lnSpc>
                <a:spcPct val="80000"/>
              </a:lnSpc>
              <a:defRPr b="1" spc="-68" sz="3400"/>
            </a:pPr>
            <a:r>
              <a:t>macOS, Linux, Windows laptop </a:t>
            </a:r>
            <a:br/>
          </a:p>
          <a:p>
            <a:pPr defTabSz="975335">
              <a:lnSpc>
                <a:spcPct val="80000"/>
              </a:lnSpc>
              <a:defRPr b="1" spc="-68" sz="3400"/>
            </a:pPr>
            <a:r>
              <a:t>Windows must have WSL2 and Windows Terminal</a:t>
            </a:r>
          </a:p>
          <a:p>
            <a:pPr defTabSz="975335">
              <a:lnSpc>
                <a:spcPct val="80000"/>
              </a:lnSpc>
              <a:defRPr b="1" spc="-68" sz="3400"/>
            </a:pPr>
          </a:p>
          <a:p>
            <a:pPr defTabSz="975335">
              <a:lnSpc>
                <a:spcPct val="80000"/>
              </a:lnSpc>
              <a:defRPr b="1" spc="-68" sz="3400"/>
            </a:pPr>
            <a:r>
              <a:t>nodejs 18 or 20</a:t>
            </a:r>
          </a:p>
          <a:p>
            <a:pPr defTabSz="975335">
              <a:lnSpc>
                <a:spcPct val="80000"/>
              </a:lnSpc>
              <a:defRPr spc="-68" sz="3400">
                <a:latin typeface="Andale Mono"/>
                <a:ea typeface="Andale Mono"/>
                <a:cs typeface="Andale Mono"/>
                <a:sym typeface="Andale Mono"/>
              </a:defRPr>
            </a:pPr>
            <a:r>
              <a:t>node --version</a:t>
            </a:r>
          </a:p>
          <a:p>
            <a:pPr defTabSz="975335">
              <a:lnSpc>
                <a:spcPct val="80000"/>
              </a:lnSpc>
              <a:defRPr b="1" spc="-68" sz="3400"/>
            </a:pPr>
          </a:p>
          <a:p>
            <a:pPr defTabSz="975335">
              <a:lnSpc>
                <a:spcPct val="80000"/>
              </a:lnSpc>
              <a:defRPr b="1" spc="-68" sz="3400"/>
            </a:pPr>
            <a:r>
              <a:t>In person: Telegram for desktop</a:t>
            </a:r>
          </a:p>
          <a:p>
            <a:pPr defTabSz="975335">
              <a:lnSpc>
                <a:spcPct val="80000"/>
              </a:lnSpc>
              <a:defRPr b="1" spc="-68" sz="3400"/>
            </a:pPr>
            <a:r>
              <a:t>(we'll use this to send our wallet </a:t>
            </a:r>
          </a:p>
          <a:p>
            <a:pPr defTabSz="975335">
              <a:lnSpc>
                <a:spcPct val="80000"/>
              </a:lnSpc>
              <a:defRPr b="1" spc="-68" sz="3400"/>
            </a:pPr>
            <a:r>
              <a:t>addresses to each 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59" name="2Mezo4M1RFfAa7oKMQPAbB.png" descr="2Mezo4M1RFfAa7oKMQPAbB.png"/>
          <p:cNvPicPr>
            <a:picLocks noChangeAspect="1"/>
          </p:cNvPicPr>
          <p:nvPr/>
        </p:nvPicPr>
        <p:blipFill>
          <a:blip r:embed="rId6">
            <a:alphaModFix amt="0"/>
            <a:extLst/>
          </a:blip>
          <a:stretch>
            <a:fillRect/>
          </a:stretch>
        </p:blipFill>
        <p:spPr>
          <a:xfrm>
            <a:off x="4869895" y="2399727"/>
            <a:ext cx="8909605" cy="7619250"/>
          </a:xfrm>
          <a:prstGeom prst="rect">
            <a:avLst/>
          </a:prstGeom>
          <a:ln w="12700">
            <a:miter lim="400000"/>
          </a:ln>
        </p:spPr>
      </p:pic>
      <p:pic>
        <p:nvPicPr>
          <p:cNvPr id="360" name="Image" descr="Image"/>
          <p:cNvPicPr>
            <a:picLocks noChangeAspect="1"/>
          </p:cNvPicPr>
          <p:nvPr/>
        </p:nvPicPr>
        <p:blipFill>
          <a:blip r:embed="rId7">
            <a:extLst/>
          </a:blip>
          <a:stretch>
            <a:fillRect/>
          </a:stretch>
        </p:blipFill>
        <p:spPr>
          <a:xfrm>
            <a:off x="-49417769" y="995104"/>
            <a:ext cx="95423647" cy="95423646"/>
          </a:xfrm>
          <a:prstGeom prst="rect">
            <a:avLst/>
          </a:prstGeom>
          <a:ln w="12700">
            <a:miter lim="400000"/>
          </a:ln>
        </p:spPr>
      </p:pic>
      <p:pic>
        <p:nvPicPr>
          <p:cNvPr id="361" name="FFUDX4QEzQ6fwn32BY26zn.png" descr="FFUDX4QEzQ6fwn32BY26zn.png"/>
          <p:cNvPicPr>
            <a:picLocks noChangeAspect="1"/>
          </p:cNvPicPr>
          <p:nvPr/>
        </p:nvPicPr>
        <p:blipFill>
          <a:blip r:embed="rId8">
            <a:extLst/>
          </a:blip>
          <a:stretch>
            <a:fillRect/>
          </a:stretch>
        </p:blipFill>
        <p:spPr>
          <a:xfrm>
            <a:off x="6312971" y="2330823"/>
            <a:ext cx="14492293" cy="857460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66"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36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68" name="Image" descr="Image"/>
          <p:cNvPicPr>
            <a:picLocks noChangeAspect="1"/>
          </p:cNvPicPr>
          <p:nvPr/>
        </p:nvPicPr>
        <p:blipFill>
          <a:blip r:embed="rId6">
            <a:extLst/>
          </a:blip>
          <a:stretch>
            <a:fillRect/>
          </a:stretch>
        </p:blipFill>
        <p:spPr>
          <a:xfrm>
            <a:off x="-49417769" y="995104"/>
            <a:ext cx="95423647" cy="95423646"/>
          </a:xfrm>
          <a:prstGeom prst="rect">
            <a:avLst/>
          </a:prstGeom>
          <a:ln w="12700">
            <a:miter lim="400000"/>
          </a:ln>
        </p:spPr>
      </p:pic>
      <p:pic>
        <p:nvPicPr>
          <p:cNvPr id="369" name="FFUDX4QEzQ6fwn32BY26zn.png" descr="FFUDX4QEzQ6fwn32BY26zn.png"/>
          <p:cNvPicPr>
            <a:picLocks noChangeAspect="1"/>
          </p:cNvPicPr>
          <p:nvPr/>
        </p:nvPicPr>
        <p:blipFill>
          <a:blip r:embed="rId7">
            <a:extLst/>
          </a:blip>
          <a:stretch>
            <a:fillRect/>
          </a:stretch>
        </p:blipFill>
        <p:spPr>
          <a:xfrm>
            <a:off x="5125148" y="2435411"/>
            <a:ext cx="5571972" cy="3296751"/>
          </a:xfrm>
          <a:prstGeom prst="rect">
            <a:avLst/>
          </a:prstGeom>
          <a:ln w="12700">
            <a:miter lim="400000"/>
          </a:ln>
        </p:spPr>
      </p:pic>
      <p:pic>
        <p:nvPicPr>
          <p:cNvPr id="370" name="2NgSTVF4gCWS4uos9wFo8T.png" descr="2NgSTVF4gCWS4uos9wFo8T.png"/>
          <p:cNvPicPr>
            <a:picLocks noChangeAspect="1"/>
          </p:cNvPicPr>
          <p:nvPr/>
        </p:nvPicPr>
        <p:blipFill>
          <a:blip r:embed="rId8">
            <a:extLst/>
          </a:blip>
          <a:stretch>
            <a:fillRect/>
          </a:stretch>
        </p:blipFill>
        <p:spPr>
          <a:xfrm>
            <a:off x="13962738" y="6686428"/>
            <a:ext cx="6096001"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375"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376"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sp>
        <p:nvSpPr>
          <p:cNvPr id="377" name="Alice sends Bob 10 SOL, says 'thanks'"/>
          <p:cNvSpPr txBox="1"/>
          <p:nvPr/>
        </p:nvSpPr>
        <p:spPr>
          <a:xfrm>
            <a:off x="5979398" y="1438020"/>
            <a:ext cx="538795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Alice sends Bob 10 SOL, says 'thanks'</a:t>
            </a:r>
          </a:p>
        </p:txBody>
      </p:sp>
      <p:sp>
        <p:nvSpPr>
          <p:cNvPr id="378" name="Carol sends Dave 60 SOL"/>
          <p:cNvSpPr txBox="1"/>
          <p:nvPr/>
        </p:nvSpPr>
        <p:spPr>
          <a:xfrm>
            <a:off x="18347186" y="7079790"/>
            <a:ext cx="362620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Carol sends Dave 60 SOL</a:t>
            </a:r>
          </a:p>
        </p:txBody>
      </p:sp>
      <p:sp>
        <p:nvSpPr>
          <p:cNvPr id="379" name="Not overlapping transactions…"/>
          <p:cNvSpPr txBox="1"/>
          <p:nvPr>
            <p:ph type="ctrTitle"/>
          </p:nvPr>
        </p:nvSpPr>
        <p:spPr>
          <a:xfrm>
            <a:off x="771364" y="8500611"/>
            <a:ext cx="13102168" cy="3179168"/>
          </a:xfrm>
          <a:prstGeom prst="rect">
            <a:avLst/>
          </a:prstGeom>
        </p:spPr>
        <p:txBody>
          <a:bodyPr anchor="t"/>
          <a:lstStyle/>
          <a:p>
            <a:pPr defTabSz="1609303">
              <a:defRPr spc="-153" sz="7656"/>
            </a:pPr>
            <a:r>
              <a:t>Not overlapping transactions </a:t>
            </a:r>
          </a:p>
          <a:p>
            <a:pPr defTabSz="1609303">
              <a:defRPr spc="-153" sz="7656"/>
            </a:pPr>
            <a:r>
              <a:t>don't delay each other</a:t>
            </a:r>
          </a:p>
        </p:txBody>
      </p:sp>
      <p:pic>
        <p:nvPicPr>
          <p:cNvPr id="380" name="Image" descr="Image"/>
          <p:cNvPicPr>
            <a:picLocks noChangeAspect="1"/>
          </p:cNvPicPr>
          <p:nvPr/>
        </p:nvPicPr>
        <p:blipFill>
          <a:blip r:embed="rId6">
            <a:extLst/>
          </a:blip>
          <a:stretch>
            <a:fillRect/>
          </a:stretch>
        </p:blipFill>
        <p:spPr>
          <a:xfrm>
            <a:off x="-49417769" y="995104"/>
            <a:ext cx="95423647" cy="95423646"/>
          </a:xfrm>
          <a:prstGeom prst="rect">
            <a:avLst/>
          </a:prstGeom>
          <a:ln w="12700">
            <a:miter lim="400000"/>
          </a:ln>
        </p:spPr>
      </p:pic>
      <p:pic>
        <p:nvPicPr>
          <p:cNvPr id="381" name="FFUDX4QEzQ6fwn32BY26zn.png" descr="FFUDX4QEzQ6fwn32BY26zn.png"/>
          <p:cNvPicPr>
            <a:picLocks noChangeAspect="1"/>
          </p:cNvPicPr>
          <p:nvPr/>
        </p:nvPicPr>
        <p:blipFill>
          <a:blip r:embed="rId7">
            <a:extLst/>
          </a:blip>
          <a:stretch>
            <a:fillRect/>
          </a:stretch>
        </p:blipFill>
        <p:spPr>
          <a:xfrm>
            <a:off x="1483983" y="1733159"/>
            <a:ext cx="4274328" cy="2528978"/>
          </a:xfrm>
          <a:prstGeom prst="rect">
            <a:avLst/>
          </a:prstGeom>
          <a:ln w="12700">
            <a:miter lim="400000"/>
          </a:ln>
        </p:spPr>
      </p:pic>
      <p:pic>
        <p:nvPicPr>
          <p:cNvPr id="382" name="2NgSTVF4gCWS4uos9wFo8T.png" descr="2NgSTVF4gCWS4uos9wFo8T.png"/>
          <p:cNvPicPr>
            <a:picLocks noChangeAspect="1"/>
          </p:cNvPicPr>
          <p:nvPr/>
        </p:nvPicPr>
        <p:blipFill>
          <a:blip r:embed="rId8">
            <a:extLst/>
          </a:blip>
          <a:stretch>
            <a:fillRect/>
          </a:stretch>
        </p:blipFill>
        <p:spPr>
          <a:xfrm>
            <a:off x="7031904" y="3262218"/>
            <a:ext cx="4655085" cy="2734862"/>
          </a:xfrm>
          <a:prstGeom prst="rect">
            <a:avLst/>
          </a:prstGeom>
          <a:ln w="12700">
            <a:miter lim="400000"/>
          </a:ln>
        </p:spPr>
      </p:pic>
      <p:pic>
        <p:nvPicPr>
          <p:cNvPr id="383" name="TgJFwWWE6DdYyPx6Tkwt5.png" descr="TgJFwWWE6DdYyPx6Tkwt5.png"/>
          <p:cNvPicPr>
            <a:picLocks noChangeAspect="1"/>
          </p:cNvPicPr>
          <p:nvPr/>
        </p:nvPicPr>
        <p:blipFill>
          <a:blip r:embed="rId9">
            <a:extLst/>
          </a:blip>
          <a:stretch>
            <a:fillRect/>
          </a:stretch>
        </p:blipFill>
        <p:spPr>
          <a:xfrm>
            <a:off x="15546587" y="7715378"/>
            <a:ext cx="4465074" cy="2641836"/>
          </a:xfrm>
          <a:prstGeom prst="rect">
            <a:avLst/>
          </a:prstGeom>
          <a:ln w="12700">
            <a:miter lim="400000"/>
          </a:ln>
        </p:spPr>
      </p:pic>
      <p:pic>
        <p:nvPicPr>
          <p:cNvPr id="384" name="VipSL8sDmnRw6q7VtFLnWh.png" descr="VipSL8sDmnRw6q7VtFLnWh.png"/>
          <p:cNvPicPr>
            <a:picLocks noChangeAspect="1"/>
          </p:cNvPicPr>
          <p:nvPr/>
        </p:nvPicPr>
        <p:blipFill>
          <a:blip r:embed="rId10">
            <a:extLst/>
          </a:blip>
          <a:stretch>
            <a:fillRect/>
          </a:stretch>
        </p:blipFill>
        <p:spPr>
          <a:xfrm>
            <a:off x="19869394" y="10949490"/>
            <a:ext cx="4083542" cy="241609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Financial Programming 101"/>
          <p:cNvSpPr txBox="1"/>
          <p:nvPr>
            <p:ph type="ctrTitle"/>
          </p:nvPr>
        </p:nvSpPr>
        <p:spPr>
          <a:xfrm>
            <a:off x="1206498" y="-2392965"/>
            <a:ext cx="21971004" cy="4648201"/>
          </a:xfrm>
          <a:prstGeom prst="rect">
            <a:avLst/>
          </a:prstGeom>
        </p:spPr>
        <p:txBody>
          <a:bodyPr/>
          <a:lstStyle/>
          <a:p>
            <a:pPr/>
            <a:r>
              <a:t>Financial Programming 101</a:t>
            </a:r>
          </a:p>
        </p:txBody>
      </p:sp>
      <p:sp>
        <p:nvSpPr>
          <p:cNvPr id="389" name="Do math in minor units to avoid rounding errors!"/>
          <p:cNvSpPr txBox="1"/>
          <p:nvPr>
            <p:ph type="subTitle" sz="quarter" idx="1"/>
          </p:nvPr>
        </p:nvSpPr>
        <p:spPr>
          <a:xfrm>
            <a:off x="1206500" y="2753052"/>
            <a:ext cx="21971000" cy="1905001"/>
          </a:xfrm>
          <a:prstGeom prst="rect">
            <a:avLst/>
          </a:prstGeom>
        </p:spPr>
        <p:txBody>
          <a:bodyPr/>
          <a:lstStyle/>
          <a:p>
            <a:pPr/>
            <a:r>
              <a:t>Do math in </a:t>
            </a:r>
            <a:r>
              <a:rPr>
                <a:solidFill>
                  <a:srgbClr val="9342F7"/>
                </a:solidFill>
              </a:rPr>
              <a:t>minor units</a:t>
            </a:r>
            <a:r>
              <a:t> to avoid rounding errors!</a:t>
            </a:r>
          </a:p>
        </p:txBody>
      </p:sp>
      <p:graphicFrame>
        <p:nvGraphicFramePr>
          <p:cNvPr id="390" name="Table 1"/>
          <p:cNvGraphicFramePr/>
          <p:nvPr/>
        </p:nvGraphicFramePr>
        <p:xfrm>
          <a:off x="1320440" y="4381050"/>
          <a:ext cx="22129784" cy="5981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72361"/>
                <a:gridCol w="7372361"/>
                <a:gridCol w="7372361"/>
              </a:tblGrid>
              <a:tr h="1492250">
                <a:tc>
                  <a:txBody>
                    <a:bodyPr/>
                    <a:lstStyle/>
                    <a:p>
                      <a:pPr defTabSz="914400">
                        <a:defRPr>
                          <a:solidFill>
                            <a:srgbClr val="000000"/>
                          </a:solidFill>
                        </a:defRPr>
                      </a:pPr>
                      <a:r>
                        <a:rPr b="1" sz="3200">
                          <a:solidFill>
                            <a:srgbClr val="FFFFFF"/>
                          </a:solidFill>
                        </a:rPr>
                        <a:t>Major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Minor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Decimals</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US dollars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Cents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British Pounds (GBP)</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Pence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b="1" sz="3200">
                          <a:solidFill>
                            <a:srgbClr val="16F195"/>
                          </a:solidFill>
                        </a:rPr>
                        <a:t>SOL</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Lamports</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9</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olana has multiple clusters"/>
          <p:cNvSpPr txBox="1"/>
          <p:nvPr>
            <p:ph type="ctrTitle"/>
          </p:nvPr>
        </p:nvSpPr>
        <p:spPr>
          <a:xfrm>
            <a:off x="1906275" y="1055191"/>
            <a:ext cx="21971004" cy="1849181"/>
          </a:xfrm>
          <a:prstGeom prst="rect">
            <a:avLst/>
          </a:prstGeom>
        </p:spPr>
        <p:txBody>
          <a:bodyPr/>
          <a:lstStyle/>
          <a:p>
            <a:pPr/>
            <a:r>
              <a:t>Solana has multiple </a:t>
            </a:r>
            <a:r>
              <a:rPr i="1"/>
              <a:t>clusters</a:t>
            </a:r>
          </a:p>
        </p:txBody>
      </p:sp>
      <p:graphicFrame>
        <p:nvGraphicFramePr>
          <p:cNvPr id="395" name="Table 1"/>
          <p:cNvGraphicFramePr/>
          <p:nvPr/>
        </p:nvGraphicFramePr>
        <p:xfrm>
          <a:off x="3048000" y="4333969"/>
          <a:ext cx="18338800" cy="10337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96000"/>
                <a:gridCol w="6096000"/>
                <a:gridCol w="6096000"/>
              </a:tblGrid>
              <a:tr h="1771152">
                <a:tc>
                  <a:txBody>
                    <a:bodyPr/>
                    <a:lstStyle/>
                    <a:p>
                      <a:pPr algn="l" defTabSz="914400">
                        <a:defRPr>
                          <a:solidFill>
                            <a:srgbClr val="000000"/>
                          </a:solidFill>
                        </a:defRPr>
                      </a:pPr>
                      <a:r>
                        <a:rPr sz="3200">
                          <a:solidFill>
                            <a:srgbClr val="6C6C6C"/>
                          </a:solidFill>
                        </a:rPr>
                        <a:t>testnet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6C6C6C"/>
                          </a:solidFill>
                        </a:rPr>
                        <a:t>The future </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6C6C6C"/>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1808297">
                <a:tc>
                  <a:txBody>
                    <a:bodyPr/>
                    <a:lstStyle/>
                    <a:p>
                      <a:pPr algn="l" defTabSz="914400">
                        <a:defRPr>
                          <a:solidFill>
                            <a:srgbClr val="000000"/>
                          </a:solidFill>
                        </a:defRPr>
                      </a:pPr>
                      <a:r>
                        <a:rPr sz="3200">
                          <a:solidFill>
                            <a:srgbClr val="A9A9A9"/>
                          </a:solidFill>
                        </a:rPr>
                        <a:t>mainnet-beta</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A9A9A9"/>
                          </a:solidFill>
                        </a:rPr>
                        <a:t>Production</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A9A9A9"/>
                          </a:solidFill>
                        </a:rPr>
                        <a:t>No free SOL airdrops</a:t>
                      </a:r>
                    </a:p>
                  </a:txBody>
                  <a:tcPr marL="50800" marR="50800" marT="50800" marB="50800" anchor="ctr" anchorCtr="0" horzOverflow="overflow">
                    <a:lnL w="12700">
                      <a:miter lim="400000"/>
                    </a:lnL>
                    <a:lnR w="12700">
                      <a:miter lim="400000"/>
                    </a:lnR>
                    <a:lnT w="12700">
                      <a:miter lim="400000"/>
                    </a:lnT>
                    <a:lnB w="12700">
                      <a:miter lim="400000"/>
                    </a:lnB>
                  </a:tcPr>
                </a:tc>
              </a:tr>
              <a:tr h="2718671">
                <a:tc>
                  <a:txBody>
                    <a:bodyPr/>
                    <a:lstStyle/>
                    <a:p>
                      <a:pPr algn="l" defTabSz="914400">
                        <a:defRPr>
                          <a:solidFill>
                            <a:srgbClr val="000000"/>
                          </a:solidFill>
                        </a:defRPr>
                      </a:pPr>
                      <a:r>
                        <a:rPr sz="3200">
                          <a:solidFill>
                            <a:srgbClr val="FFFFFF"/>
                          </a:solidFill>
                        </a:rPr>
                        <a:t>devnet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Shared network for most development purposes</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2207351">
                <a:tc>
                  <a:txBody>
                    <a:bodyPr/>
                    <a:lstStyle/>
                    <a:p>
                      <a:pPr algn="l" defTabSz="914400">
                        <a:defRPr>
                          <a:solidFill>
                            <a:srgbClr val="000000"/>
                          </a:solidFill>
                        </a:defRPr>
                      </a:pPr>
                      <a:r>
                        <a:rPr sz="3200">
                          <a:solidFill>
                            <a:srgbClr val="FFFFFF"/>
                          </a:solidFill>
                        </a:rPr>
                        <a:t>localnet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localhost validator included with Solana CLI</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398"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399"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400"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401"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402" name="USING SOLANA DEVNET"/>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USING SOLANA DEVNET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import &quot;dotenv/config&quot;;…"/>
          <p:cNvSpPr txBox="1"/>
          <p:nvPr/>
        </p:nvSpPr>
        <p:spPr>
          <a:xfrm>
            <a:off x="3723881" y="573671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p>
        </p:txBody>
      </p:sp>
      <p:sp>
        <p:nvSpPr>
          <p:cNvPr id="405" name="1. Connect to devnet"/>
          <p:cNvSpPr txBox="1"/>
          <p:nvPr/>
        </p:nvSpPr>
        <p:spPr>
          <a:xfrm>
            <a:off x="1682133" y="2101902"/>
            <a:ext cx="19665621"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Connect to devnet</a:t>
            </a:r>
          </a:p>
        </p:txBody>
      </p:sp>
      <p:sp>
        <p:nvSpPr>
          <p:cNvPr id="406" name="check-balance.ts"/>
          <p:cNvSpPr txBox="1"/>
          <p:nvPr/>
        </p:nvSpPr>
        <p:spPr>
          <a:xfrm>
            <a:off x="3219672" y="4403526"/>
            <a:ext cx="362879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a:t>
            </a:r>
          </a:p>
        </p:txBody>
      </p:sp>
      <p:sp>
        <p:nvSpPr>
          <p:cNvPr id="407" name="Continued on next page..."/>
          <p:cNvSpPr txBox="1"/>
          <p:nvPr/>
        </p:nvSpPr>
        <p:spPr>
          <a:xfrm>
            <a:off x="3219672" y="11840088"/>
            <a:ext cx="541599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import &quot;dotenv/config&quot;;…"/>
          <p:cNvSpPr txBox="1"/>
          <p:nvPr/>
        </p:nvSpPr>
        <p:spPr>
          <a:xfrm>
            <a:off x="3824020" y="2839422"/>
            <a:ext cx="16936239"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balanceInLamports = </a:t>
            </a:r>
            <a:r>
              <a:rPr>
                <a:solidFill>
                  <a:srgbClr val="569CD6"/>
                </a:solidFill>
              </a:rPr>
              <a:t>await</a:t>
            </a:r>
            <a:r>
              <a:t> connection.getBalance(publicKey);</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balanceInSOL = balanceInLamports / LAMPORTS_PER_SOL;</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The balance for the wallet at address </a:t>
            </a:r>
            <a:r>
              <a:rPr>
                <a:solidFill>
                  <a:srgbClr val="569CD6"/>
                </a:solidFill>
              </a:rPr>
              <a:t>${</a:t>
            </a:r>
            <a:r>
              <a:rPr>
                <a:solidFill>
                  <a:srgbClr val="D4D4D4"/>
                </a:solidFill>
              </a:rPr>
              <a:t>publicKey</a:t>
            </a:r>
            <a:r>
              <a:rPr>
                <a:solidFill>
                  <a:srgbClr val="569CD6"/>
                </a:solidFill>
              </a:rPr>
              <a:t>}</a:t>
            </a:r>
            <a:r>
              <a:t> is </a:t>
            </a:r>
            <a:r>
              <a:rPr>
                <a:solidFill>
                  <a:srgbClr val="569CD6"/>
                </a:solidFill>
              </a:rPr>
              <a:t>${</a:t>
            </a:r>
            <a:r>
              <a:rPr>
                <a:solidFill>
                  <a:srgbClr val="D4D4D4"/>
                </a:solidFill>
              </a:rPr>
              <a:t>balanceInSOL</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412" name="2. Check the balance"/>
          <p:cNvSpPr txBox="1"/>
          <p:nvPr/>
        </p:nvSpPr>
        <p:spPr>
          <a:xfrm>
            <a:off x="1782273" y="1008360"/>
            <a:ext cx="17129575"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Check the balance</a:t>
            </a:r>
          </a:p>
        </p:txBody>
      </p:sp>
      <p:sp>
        <p:nvSpPr>
          <p:cNvPr id="413" name="check-balance.ts (continued)"/>
          <p:cNvSpPr txBox="1"/>
          <p:nvPr/>
        </p:nvSpPr>
        <p:spPr>
          <a:xfrm>
            <a:off x="2603641" y="2118722"/>
            <a:ext cx="602544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 (continued)</a:t>
            </a:r>
          </a:p>
        </p:txBody>
      </p:sp>
      <p:sp>
        <p:nvSpPr>
          <p:cNvPr id="414" name="npx esrun check-balance.ts"/>
          <p:cNvSpPr txBox="1"/>
          <p:nvPr/>
        </p:nvSpPr>
        <p:spPr>
          <a:xfrm>
            <a:off x="2647239" y="11564639"/>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check-balance.ts</a:t>
            </a:r>
            <a:endParaRPr>
              <a:solidFill>
                <a:srgbClr val="D4D4D4"/>
              </a:solidFill>
            </a:endParaR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3. Airdrop some SOL!"/>
          <p:cNvSpPr txBox="1"/>
          <p:nvPr/>
        </p:nvSpPr>
        <p:spPr>
          <a:xfrm>
            <a:off x="2393675" y="1942791"/>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Airdrop some SOL!</a:t>
            </a:r>
          </a:p>
        </p:txBody>
      </p:sp>
      <p:sp>
        <p:nvSpPr>
          <p:cNvPr id="419" name="faucet.solana.com/"/>
          <p:cNvSpPr txBox="1"/>
          <p:nvPr/>
        </p:nvSpPr>
        <p:spPr>
          <a:xfrm>
            <a:off x="13319763" y="5159027"/>
            <a:ext cx="12334110"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vl1pPr>
          </a:lstStyle>
          <a:p>
            <a:pPr/>
            <a:r>
              <a:t>faucet.solana.com/</a:t>
            </a:r>
          </a:p>
        </p:txBody>
      </p:sp>
      <p:sp>
        <p:nvSpPr>
          <p:cNvPr id="420" name="import {…"/>
          <p:cNvSpPr txBox="1"/>
          <p:nvPr/>
        </p:nvSpPr>
        <p:spPr>
          <a:xfrm>
            <a:off x="13248805" y="6688114"/>
            <a:ext cx="16936238" cy="5664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airdropIfRequired,</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1200">
                <a:solidFill>
                  <a:srgbClr val="CE9178"/>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await</a:t>
            </a:r>
            <a:r>
              <a:t> airdropIfRequired(</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a:t>
            </a:r>
            <a:r>
              <a:rPr>
                <a:solidFill>
                  <a:srgbClr val="B5CEA8"/>
                </a:solidFill>
              </a:rPr>
              <a:t>1</a:t>
            </a:r>
            <a:r>
              <a:t> * LAMPORTS_PER_SOL,</a:t>
            </a:r>
          </a:p>
          <a:p>
            <a:pPr algn="l" defTabSz="457200">
              <a:defRPr>
                <a:solidFill>
                  <a:srgbClr val="D4D4D4"/>
                </a:solidFill>
                <a:latin typeface="Menlo Regular"/>
                <a:ea typeface="Menlo Regular"/>
                <a:cs typeface="Menlo Regular"/>
                <a:sym typeface="Menlo Regular"/>
              </a:defRPr>
            </a:pPr>
            <a:r>
              <a:t>  </a:t>
            </a:r>
            <a:r>
              <a:rPr>
                <a:solidFill>
                  <a:srgbClr val="B5CEA8"/>
                </a:solidFill>
              </a:rPr>
              <a:t>0.5</a:t>
            </a:r>
            <a:r>
              <a:t> * LAMPORTS_PER_SOL</a:t>
            </a:r>
          </a:p>
          <a:p>
            <a:pPr algn="l" defTabSz="457200">
              <a:defRPr>
                <a:solidFill>
                  <a:srgbClr val="D4D4D4"/>
                </a:solidFill>
                <a:latin typeface="Menlo Regular"/>
                <a:ea typeface="Menlo Regular"/>
                <a:cs typeface="Menlo Regular"/>
                <a:sym typeface="Menlo Regular"/>
              </a:defRPr>
            </a:pPr>
            <a:r>
              <a:t>);</a:t>
            </a:r>
          </a:p>
        </p:txBody>
      </p:sp>
      <p:sp>
        <p:nvSpPr>
          <p:cNvPr id="421" name="Either use the Solana Faucet:"/>
          <p:cNvSpPr txBox="1"/>
          <p:nvPr/>
        </p:nvSpPr>
        <p:spPr>
          <a:xfrm>
            <a:off x="3287586" y="5127988"/>
            <a:ext cx="610133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Either use the Solana Faucet:</a:t>
            </a:r>
          </a:p>
        </p:txBody>
      </p:sp>
      <p:sp>
        <p:nvSpPr>
          <p:cNvPr id="422" name="Or the helper function:"/>
          <p:cNvSpPr txBox="1"/>
          <p:nvPr/>
        </p:nvSpPr>
        <p:spPr>
          <a:xfrm>
            <a:off x="3320934" y="9202765"/>
            <a:ext cx="468767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Or the helper function: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3. Check your balance again"/>
          <p:cNvSpPr txBox="1"/>
          <p:nvPr/>
        </p:nvSpPr>
        <p:spPr>
          <a:xfrm>
            <a:off x="6387044" y="5740567"/>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Check your balance again</a:t>
            </a:r>
          </a:p>
        </p:txBody>
      </p:sp>
      <p:sp>
        <p:nvSpPr>
          <p:cNvPr id="425" name="npx esrun check-balance.ts"/>
          <p:cNvSpPr txBox="1"/>
          <p:nvPr/>
        </p:nvSpPr>
        <p:spPr>
          <a:xfrm>
            <a:off x="3870576" y="7121480"/>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check-balance.ts </a:t>
            </a:r>
            <a:endParaRPr>
              <a:solidFill>
                <a:srgbClr val="D4D4D4"/>
              </a:solidFill>
            </a:endParaR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75"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76"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77" name="INTRODUCTIONS"/>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INTRODUCTIONS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4. Check other people's balances"/>
          <p:cNvSpPr txBox="1"/>
          <p:nvPr>
            <p:ph type="title"/>
          </p:nvPr>
        </p:nvSpPr>
        <p:spPr>
          <a:prstGeom prst="rect">
            <a:avLst/>
          </a:prstGeom>
        </p:spPr>
        <p:txBody>
          <a:bodyPr/>
          <a:lstStyle/>
          <a:p>
            <a:pPr/>
            <a:r>
              <a:t>4. Check other people's balances</a:t>
            </a:r>
          </a:p>
        </p:txBody>
      </p:sp>
      <p:sp>
        <p:nvSpPr>
          <p:cNvPr id="430" name="Join this Telegram group: https://t.me/+ro8_m3J1X7E2NDQ8…"/>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a:r>
              <a:t>Join this Telegram group: </a:t>
            </a:r>
            <a:r>
              <a:rPr u="sng">
                <a:hlinkClick r:id="rId2" invalidUrl="" action="" tgtFrame="" tooltip="" history="1" highlightClick="0" endSnd="0"/>
              </a:rPr>
              <a:t>https://t.me/+ro8_m3J1X7E2NDQ8</a:t>
            </a:r>
          </a:p>
          <a:p>
            <a:pPr/>
          </a:p>
          <a:p>
            <a:pPr/>
            <a:r>
              <a:t>Update check-balance.ts to check someone else's balance</a:t>
            </a:r>
          </a:p>
          <a:p>
            <a:pPr/>
          </a:p>
          <a:p>
            <a:pPr/>
            <a:r>
              <a:t>Run it again!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Bonus"/>
          <p:cNvSpPr txBox="1"/>
          <p:nvPr>
            <p:ph type="title"/>
          </p:nvPr>
        </p:nvSpPr>
        <p:spPr>
          <a:prstGeom prst="rect">
            <a:avLst/>
          </a:prstGeom>
        </p:spPr>
        <p:txBody>
          <a:bodyPr/>
          <a:lstStyle/>
          <a:p>
            <a:pPr/>
            <a:r>
              <a:t>Bonus</a:t>
            </a:r>
          </a:p>
        </p:txBody>
      </p:sp>
      <p:sp>
        <p:nvSpPr>
          <p:cNvPr id="433" name="Import your key into Phantom 1/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Import your key into Phantom 1/2</a:t>
            </a:r>
          </a:p>
        </p:txBody>
      </p:sp>
      <p:sp>
        <p:nvSpPr>
          <p:cNvPr id="434" name="Export your private key in base58 format…"/>
          <p:cNvSpPr txBox="1"/>
          <p:nvPr>
            <p:ph type="body" sz="half" idx="1"/>
          </p:nvPr>
        </p:nvSpPr>
        <p:spPr>
          <a:xfrm>
            <a:off x="1187777" y="5797904"/>
            <a:ext cx="9779001" cy="8256012"/>
          </a:xfrm>
          <a:prstGeom prst="rect">
            <a:avLst/>
          </a:prstGeom>
        </p:spPr>
        <p:txBody>
          <a:bodyPr/>
          <a:lstStyle/>
          <a:p>
            <a:pPr/>
            <a:r>
              <a:t>Export your private key in base58 format</a:t>
            </a:r>
          </a:p>
          <a:p>
            <a:pPr/>
            <a:r>
              <a:t>Add Phantom browser extension</a:t>
            </a:r>
          </a:p>
          <a:p>
            <a:pPr/>
            <a:r>
              <a:t>Pick 'Import Private Key'</a:t>
            </a:r>
          </a:p>
        </p:txBody>
      </p:sp>
      <p:pic>
        <p:nvPicPr>
          <p:cNvPr id="435" name="Screenshot 2024-06-20 at 12.07.36.png" descr="Screenshot 2024-06-20 at 12.07.36.png"/>
          <p:cNvPicPr>
            <a:picLocks noChangeAspect="1"/>
          </p:cNvPicPr>
          <p:nvPr/>
        </p:nvPicPr>
        <p:blipFill>
          <a:blip r:embed="rId3">
            <a:extLst/>
          </a:blip>
          <a:stretch>
            <a:fillRect/>
          </a:stretch>
        </p:blipFill>
        <p:spPr>
          <a:xfrm>
            <a:off x="11964860" y="7628420"/>
            <a:ext cx="8776253" cy="6095897"/>
          </a:xfrm>
          <a:prstGeom prst="rect">
            <a:avLst/>
          </a:prstGeom>
          <a:ln w="12700">
            <a:miter lim="400000"/>
          </a:ln>
        </p:spPr>
      </p:pic>
      <p:sp>
        <p:nvSpPr>
          <p:cNvPr id="436" name="import &quot;dotenv/config&quot;;…"/>
          <p:cNvSpPr txBox="1"/>
          <p:nvPr/>
        </p:nvSpPr>
        <p:spPr>
          <a:xfrm>
            <a:off x="11982552" y="1468415"/>
            <a:ext cx="8740869" cy="4826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569CD6"/>
                </a:solidFill>
                <a:latin typeface="Menlo Regular"/>
                <a:ea typeface="Menlo Regular"/>
                <a:cs typeface="Menlo Regular"/>
                <a:sym typeface="Menlo Regular"/>
              </a:defRPr>
            </a:pPr>
            <a:r>
              <a:t>import</a:t>
            </a:r>
            <a:r>
              <a:rPr>
                <a:solidFill>
                  <a:srgbClr val="D4D4D4"/>
                </a:solidFill>
              </a:rPr>
              <a:t> bs58 </a:t>
            </a:r>
            <a:r>
              <a:t>from</a:t>
            </a:r>
            <a:r>
              <a:rPr>
                <a:solidFill>
                  <a:srgbClr val="D4D4D4"/>
                </a:solidFill>
              </a:rPr>
              <a:t> </a:t>
            </a:r>
            <a:r>
              <a:rPr>
                <a:solidFill>
                  <a:srgbClr val="CE9178"/>
                </a:solidFill>
              </a:rPr>
              <a:t>"bs58"</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keypair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Our secret key in base58 is: </a:t>
            </a:r>
            <a:r>
              <a:rPr>
                <a:solidFill>
                  <a:srgbClr val="569CD6"/>
                </a:solidFill>
              </a:rPr>
              <a:t>${</a:t>
            </a:r>
            <a:r>
              <a:rPr>
                <a:solidFill>
                  <a:srgbClr val="D4D4D4"/>
                </a:solidFill>
              </a:rPr>
              <a:t>bs58.encode(keypair.secretKey)</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437" name="export-keypair-tobase58.ts"/>
          <p:cNvSpPr txBox="1"/>
          <p:nvPr/>
        </p:nvSpPr>
        <p:spPr>
          <a:xfrm>
            <a:off x="12001641" y="598313"/>
            <a:ext cx="564413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export-keypair-tobase58.ts</a:t>
            </a:r>
          </a:p>
        </p:txBody>
      </p:sp>
      <p:sp>
        <p:nvSpPr>
          <p:cNvPr id="438" name="npx esrun export-keypair-tobase58.ts"/>
          <p:cNvSpPr txBox="1"/>
          <p:nvPr/>
        </p:nvSpPr>
        <p:spPr>
          <a:xfrm>
            <a:off x="11867439" y="6529617"/>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export-keypair-tobase58.ts</a:t>
            </a:r>
            <a:endParaRPr>
              <a:solidFill>
                <a:srgbClr val="D4D4D4"/>
              </a:solidFill>
            </a:endParaR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Bonus"/>
          <p:cNvSpPr txBox="1"/>
          <p:nvPr>
            <p:ph type="title"/>
          </p:nvPr>
        </p:nvSpPr>
        <p:spPr>
          <a:prstGeom prst="rect">
            <a:avLst/>
          </a:prstGeom>
        </p:spPr>
        <p:txBody>
          <a:bodyPr/>
          <a:lstStyle/>
          <a:p>
            <a:pPr/>
            <a:r>
              <a:t>Bonus</a:t>
            </a:r>
          </a:p>
        </p:txBody>
      </p:sp>
      <p:sp>
        <p:nvSpPr>
          <p:cNvPr id="443" name="Import your key into Phantom 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Import your key into Phantom 2/2</a:t>
            </a:r>
          </a:p>
        </p:txBody>
      </p:sp>
      <p:sp>
        <p:nvSpPr>
          <p:cNvPr id="444" name="Settings ⭢ Developer Settings ⭢ Testnet mode (this defaults to Devnet for Solana)…"/>
          <p:cNvSpPr txBox="1"/>
          <p:nvPr>
            <p:ph type="body" sz="half" idx="1"/>
          </p:nvPr>
        </p:nvSpPr>
        <p:spPr>
          <a:prstGeom prst="rect">
            <a:avLst/>
          </a:prstGeom>
        </p:spPr>
        <p:txBody>
          <a:bodyPr/>
          <a:lstStyle/>
          <a:p>
            <a:pPr/>
            <a:r>
              <a:rPr b="1"/>
              <a:t>Settings</a:t>
            </a:r>
            <a:r>
              <a:t> ⭢ </a:t>
            </a:r>
            <a:r>
              <a:rPr b="1"/>
              <a:t>Developer Settings ⭢ Testnet mode</a:t>
            </a:r>
            <a:r>
              <a:t> (this defaults to Devnet for Solana)</a:t>
            </a:r>
          </a:p>
          <a:p>
            <a:pPr/>
            <a:r>
              <a:t>Phantom will now show your Devnet holdings. </a:t>
            </a:r>
          </a:p>
          <a:p>
            <a:pPr/>
            <a:r>
              <a:t>Note Phantom shows '-' for your total worth as this is Devnet!  </a:t>
            </a:r>
          </a:p>
        </p:txBody>
      </p:sp>
      <p:pic>
        <p:nvPicPr>
          <p:cNvPr id="445" name="Screenshot 2024-06-20 at 12.23.27.png" descr="Screenshot 2024-06-20 at 12.23.27.png"/>
          <p:cNvPicPr>
            <a:picLocks noChangeAspect="1"/>
          </p:cNvPicPr>
          <p:nvPr/>
        </p:nvPicPr>
        <p:blipFill>
          <a:blip r:embed="rId3">
            <a:extLst/>
          </a:blip>
          <a:stretch>
            <a:fillRect/>
          </a:stretch>
        </p:blipFill>
        <p:spPr>
          <a:xfrm>
            <a:off x="12762714" y="342268"/>
            <a:ext cx="8912606" cy="5471349"/>
          </a:xfrm>
          <a:prstGeom prst="rect">
            <a:avLst/>
          </a:prstGeom>
          <a:ln w="12700">
            <a:miter lim="400000"/>
          </a:ln>
        </p:spPr>
      </p:pic>
      <p:pic>
        <p:nvPicPr>
          <p:cNvPr id="446" name="Screenshot 2024-06-20 at 12.25.05.png" descr="Screenshot 2024-06-20 at 12.25.05.png"/>
          <p:cNvPicPr>
            <a:picLocks noChangeAspect="1"/>
          </p:cNvPicPr>
          <p:nvPr/>
        </p:nvPicPr>
        <p:blipFill>
          <a:blip r:embed="rId4">
            <a:extLst/>
          </a:blip>
          <a:stretch>
            <a:fillRect/>
          </a:stretch>
        </p:blipFill>
        <p:spPr>
          <a:xfrm>
            <a:off x="12801827" y="6943745"/>
            <a:ext cx="8834381" cy="1466702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Bonus"/>
          <p:cNvSpPr txBox="1"/>
          <p:nvPr>
            <p:ph type="title"/>
          </p:nvPr>
        </p:nvSpPr>
        <p:spPr>
          <a:prstGeom prst="rect">
            <a:avLst/>
          </a:prstGeom>
        </p:spPr>
        <p:txBody>
          <a:bodyPr/>
          <a:lstStyle/>
          <a:p>
            <a:pPr/>
            <a:r>
              <a:t>Bonus</a:t>
            </a:r>
          </a:p>
        </p:txBody>
      </p:sp>
      <p:sp>
        <p:nvSpPr>
          <p:cNvPr id="451" name="Import your key into Solfla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Import your key into Solflare</a:t>
            </a:r>
          </a:p>
        </p:txBody>
      </p:sp>
      <p:sp>
        <p:nvSpPr>
          <p:cNvPr id="452" name="Add Solflare browser extension and follow normal setup including adding a wallet…"/>
          <p:cNvSpPr txBox="1"/>
          <p:nvPr>
            <p:ph type="body" sz="half" idx="1"/>
          </p:nvPr>
        </p:nvSpPr>
        <p:spPr>
          <a:xfrm>
            <a:off x="1206500" y="4019904"/>
            <a:ext cx="9779000" cy="8256012"/>
          </a:xfrm>
          <a:prstGeom prst="rect">
            <a:avLst/>
          </a:prstGeom>
        </p:spPr>
        <p:txBody>
          <a:bodyPr/>
          <a:lstStyle/>
          <a:p>
            <a:pPr marL="603504" indent="-603504" defTabSz="2413955">
              <a:spcBef>
                <a:spcPts val="4400"/>
              </a:spcBef>
              <a:defRPr sz="4752"/>
            </a:pPr>
            <a:r>
              <a:t>Add Solflare browser extension and follow normal setup including adding a wallet</a:t>
            </a:r>
          </a:p>
          <a:p>
            <a:pPr marL="603504" indent="-603504" defTabSz="2413955">
              <a:spcBef>
                <a:spcPts val="4400"/>
              </a:spcBef>
              <a:defRPr sz="4752"/>
            </a:pPr>
            <a:r>
              <a:t>Top left icon ⭢ + ⭢ Import Private Key in Solflare</a:t>
            </a:r>
          </a:p>
          <a:p>
            <a:pPr marL="603504" indent="-603504" defTabSz="2413955">
              <a:spcBef>
                <a:spcPts val="4400"/>
              </a:spcBef>
              <a:defRPr sz="4752"/>
            </a:pPr>
            <a:r>
              <a:t>Import your private key from your .env file</a:t>
            </a:r>
          </a:p>
          <a:p>
            <a:pPr marL="603504" indent="-603504" defTabSz="2413955">
              <a:spcBef>
                <a:spcPts val="4400"/>
              </a:spcBef>
              <a:defRPr sz="4752"/>
            </a:pPr>
            <a:r>
              <a:t>Settings ⭢ General ⭢ Network ⭢ DevNet </a:t>
            </a:r>
          </a:p>
        </p:txBody>
      </p:sp>
      <p:pic>
        <p:nvPicPr>
          <p:cNvPr id="453" name="Screenshot 2024-03-20 at 14.59.25.png" descr="Screenshot 2024-03-20 at 14.59.25.png"/>
          <p:cNvPicPr>
            <a:picLocks noChangeAspect="1"/>
          </p:cNvPicPr>
          <p:nvPr/>
        </p:nvPicPr>
        <p:blipFill>
          <a:blip r:embed="rId3">
            <a:extLst/>
          </a:blip>
          <a:srcRect l="1068" t="446" r="1068" b="446"/>
          <a:stretch>
            <a:fillRect/>
          </a:stretch>
        </p:blipFill>
        <p:spPr>
          <a:xfrm>
            <a:off x="12021301" y="826879"/>
            <a:ext cx="4747730" cy="7614907"/>
          </a:xfrm>
          <a:prstGeom prst="rect">
            <a:avLst/>
          </a:prstGeom>
          <a:ln w="12700">
            <a:miter lim="400000"/>
          </a:ln>
        </p:spPr>
      </p:pic>
      <p:pic>
        <p:nvPicPr>
          <p:cNvPr id="454" name="Screenshot 2024-03-20 at 15.00.15.png" descr="Screenshot 2024-03-20 at 15.00.15.png"/>
          <p:cNvPicPr>
            <a:picLocks noChangeAspect="1"/>
          </p:cNvPicPr>
          <p:nvPr/>
        </p:nvPicPr>
        <p:blipFill>
          <a:blip r:embed="rId4">
            <a:extLst/>
          </a:blip>
          <a:stretch>
            <a:fillRect/>
          </a:stretch>
        </p:blipFill>
        <p:spPr>
          <a:xfrm>
            <a:off x="17312960" y="2712396"/>
            <a:ext cx="5603028" cy="896484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Lesson 2 feedback"/>
          <p:cNvSpPr txBox="1"/>
          <p:nvPr>
            <p:ph type="title"/>
          </p:nvPr>
        </p:nvSpPr>
        <p:spPr>
          <a:xfrm>
            <a:off x="1187777" y="5743879"/>
            <a:ext cx="9779001" cy="1435101"/>
          </a:xfrm>
          <a:prstGeom prst="rect">
            <a:avLst/>
          </a:prstGeom>
        </p:spPr>
        <p:txBody>
          <a:bodyPr/>
          <a:lstStyle/>
          <a:p>
            <a:pPr/>
            <a:r>
              <a:t>Lesson 2 feedback</a:t>
            </a:r>
          </a:p>
        </p:txBody>
      </p:sp>
      <p:sp>
        <p:nvSpPr>
          <p:cNvPr id="45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46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463"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464"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465" name="TRANSACTIONS"/>
          <p:cNvSpPr txBox="1"/>
          <p:nvPr/>
        </p:nvSpPr>
        <p:spPr>
          <a:xfrm>
            <a:off x="2292553" y="5819425"/>
            <a:ext cx="19798894"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TRANSACTIONS</a:t>
            </a:r>
          </a:p>
        </p:txBody>
      </p:sp>
      <p:sp>
        <p:nvSpPr>
          <p:cNvPr id="466" name="LESSON 3: RUN"/>
          <p:cNvSpPr txBox="1"/>
          <p:nvPr/>
        </p:nvSpPr>
        <p:spPr>
          <a:xfrm>
            <a:off x="8362558" y="4819178"/>
            <a:ext cx="7365493"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3: RUN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469"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47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471"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472"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473"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olana is a…"/>
          <p:cNvSpPr txBox="1"/>
          <p:nvPr>
            <p:ph type="body" idx="1"/>
          </p:nvPr>
        </p:nvSpPr>
        <p:spPr>
          <a:xfrm>
            <a:off x="1206500" y="3178468"/>
            <a:ext cx="21971000" cy="7359064"/>
          </a:xfrm>
          <a:prstGeom prst="rect">
            <a:avLst/>
          </a:prstGeom>
        </p:spPr>
        <p:txBody>
          <a:bodyPr anchor="ctr"/>
          <a:lstStyle/>
          <a:p>
            <a:pPr defTabSz="1755604">
              <a:defRPr spc="-180" sz="18000"/>
            </a:pPr>
            <a:r>
              <a:t>Solana is a </a:t>
            </a:r>
          </a:p>
          <a:p>
            <a:pPr defTabSz="1755604">
              <a:defRPr spc="-180" sz="18000"/>
            </a:pPr>
            <a:r>
              <a:rPr>
                <a:solidFill>
                  <a:srgbClr val="14F195"/>
                </a:solidFill>
              </a:rPr>
              <a:t>giant global computer</a:t>
            </a:r>
          </a:p>
        </p:txBody>
      </p:sp>
      <p:sp>
        <p:nvSpPr>
          <p:cNvPr id="478" name="Programs that run on Solana are called onchain programs"/>
          <p:cNvSpPr txBox="1"/>
          <p:nvPr/>
        </p:nvSpPr>
        <p:spPr>
          <a:xfrm rot="2132673">
            <a:off x="14094432" y="20851204"/>
            <a:ext cx="21971001" cy="73590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79" name="pasted-movie.png" descr="pasted-movie.png"/>
          <p:cNvPicPr>
            <a:picLocks noChangeAspect="1"/>
          </p:cNvPicPr>
          <p:nvPr/>
        </p:nvPicPr>
        <p:blipFill>
          <a:blip r:embed="rId2">
            <a:extLst/>
          </a:blip>
          <a:stretch>
            <a:fillRect/>
          </a:stretch>
        </p:blipFill>
        <p:spPr>
          <a:xfrm rot="21597296">
            <a:off x="19764626" y="-4840154"/>
            <a:ext cx="1270001" cy="1270001"/>
          </a:xfrm>
          <a:prstGeom prst="rect">
            <a:avLst/>
          </a:prstGeom>
          <a:ln w="12700">
            <a:miter lim="400000"/>
          </a:ln>
        </p:spPr>
      </p:pic>
      <p:pic>
        <p:nvPicPr>
          <p:cNvPr id="480" name="pasted-movie.png" descr="pasted-movie.png"/>
          <p:cNvPicPr>
            <a:picLocks noChangeAspect="1"/>
          </p:cNvPicPr>
          <p:nvPr/>
        </p:nvPicPr>
        <p:blipFill>
          <a:blip r:embed="rId3">
            <a:extLst/>
          </a:blip>
          <a:stretch>
            <a:fillRect/>
          </a:stretch>
        </p:blipFill>
        <p:spPr>
          <a:xfrm rot="21597296">
            <a:off x="-1804802" y="14016268"/>
            <a:ext cx="1270001" cy="1270001"/>
          </a:xfrm>
          <a:prstGeom prst="rect">
            <a:avLst/>
          </a:prstGeom>
          <a:ln w="12700">
            <a:miter lim="400000"/>
          </a:ln>
        </p:spPr>
      </p:pic>
      <p:pic>
        <p:nvPicPr>
          <p:cNvPr id="481" name="Pyth Logomark_Light.svg" descr="Pyth Logomark_Light.svg"/>
          <p:cNvPicPr>
            <a:picLocks noChangeAspect="1"/>
          </p:cNvPicPr>
          <p:nvPr/>
        </p:nvPicPr>
        <p:blipFill>
          <a:blip r:embed="rId4">
            <a:extLst/>
          </a:blip>
          <a:stretch>
            <a:fillRect/>
          </a:stretch>
        </p:blipFill>
        <p:spPr>
          <a:xfrm>
            <a:off x="2005869" y="-2287367"/>
            <a:ext cx="911782" cy="1142828"/>
          </a:xfrm>
          <a:prstGeom prst="rect">
            <a:avLst/>
          </a:prstGeom>
          <a:ln w="12700">
            <a:miter lim="400000"/>
          </a:ln>
        </p:spPr>
      </p:pic>
      <p:pic>
        <p:nvPicPr>
          <p:cNvPr id="482" name="Screenshot 2024-03-25 at 23.05.17.png" descr="Screenshot 2024-03-25 at 23.05.17.png"/>
          <p:cNvPicPr>
            <a:picLocks noChangeAspect="1"/>
          </p:cNvPicPr>
          <p:nvPr/>
        </p:nvPicPr>
        <p:blipFill>
          <a:blip r:embed="rId5">
            <a:extLst/>
          </a:blip>
          <a:stretch>
            <a:fillRect/>
          </a:stretch>
        </p:blipFill>
        <p:spPr>
          <a:xfrm>
            <a:off x="5233306" y="15233767"/>
            <a:ext cx="1220160" cy="1372680"/>
          </a:xfrm>
          <a:prstGeom prst="rect">
            <a:avLst/>
          </a:prstGeom>
          <a:ln w="12700">
            <a:miter lim="400000"/>
          </a:ln>
        </p:spPr>
      </p:pic>
      <p:pic>
        <p:nvPicPr>
          <p:cNvPr id="483" name="Screenshot 2024-03-25 at 23.06.58.png" descr="Screenshot 2024-03-25 at 23.06.58.png"/>
          <p:cNvPicPr>
            <a:picLocks noChangeAspect="1"/>
          </p:cNvPicPr>
          <p:nvPr/>
        </p:nvPicPr>
        <p:blipFill>
          <a:blip r:embed="rId6">
            <a:extLst/>
          </a:blip>
          <a:stretch>
            <a:fillRect/>
          </a:stretch>
        </p:blipFill>
        <p:spPr>
          <a:xfrm>
            <a:off x="22707600" y="15547125"/>
            <a:ext cx="1544797" cy="1593073"/>
          </a:xfrm>
          <a:prstGeom prst="rect">
            <a:avLst/>
          </a:prstGeom>
          <a:ln w="12700">
            <a:miter lim="400000"/>
          </a:ln>
        </p:spPr>
      </p:pic>
      <p:pic>
        <p:nvPicPr>
          <p:cNvPr id="484" name="pasted-movie.png" descr="pasted-movie.png"/>
          <p:cNvPicPr>
            <a:picLocks noChangeAspect="1"/>
          </p:cNvPicPr>
          <p:nvPr/>
        </p:nvPicPr>
        <p:blipFill>
          <a:blip r:embed="rId7">
            <a:extLst/>
          </a:blip>
          <a:stretch>
            <a:fillRect/>
          </a:stretch>
        </p:blipFill>
        <p:spPr>
          <a:xfrm rot="21597296">
            <a:off x="-1804802" y="18849624"/>
            <a:ext cx="1270001" cy="1270001"/>
          </a:xfrm>
          <a:prstGeom prst="rect">
            <a:avLst/>
          </a:prstGeom>
          <a:ln w="12700">
            <a:miter lim="400000"/>
          </a:ln>
        </p:spPr>
      </p:pic>
      <p:pic>
        <p:nvPicPr>
          <p:cNvPr id="485" name="pasted-movie.png" descr="pasted-movie.png"/>
          <p:cNvPicPr>
            <a:picLocks noChangeAspect="1"/>
          </p:cNvPicPr>
          <p:nvPr/>
        </p:nvPicPr>
        <p:blipFill>
          <a:blip r:embed="rId8">
            <a:extLst/>
          </a:blip>
          <a:stretch>
            <a:fillRect/>
          </a:stretch>
        </p:blipFill>
        <p:spPr>
          <a:xfrm rot="21597296">
            <a:off x="27475606" y="16970024"/>
            <a:ext cx="1270001" cy="1270001"/>
          </a:xfrm>
          <a:prstGeom prst="rect">
            <a:avLst/>
          </a:prstGeom>
          <a:ln w="12700">
            <a:miter lim="400000"/>
          </a:ln>
        </p:spPr>
      </p:pic>
      <p:pic>
        <p:nvPicPr>
          <p:cNvPr id="486" name="pasted-movie.png" descr="pasted-movie.png"/>
          <p:cNvPicPr>
            <a:picLocks noChangeAspect="1"/>
          </p:cNvPicPr>
          <p:nvPr/>
        </p:nvPicPr>
        <p:blipFill>
          <a:blip r:embed="rId9">
            <a:extLst/>
          </a:blip>
          <a:stretch>
            <a:fillRect/>
          </a:stretch>
        </p:blipFill>
        <p:spPr>
          <a:xfrm rot="21597296">
            <a:off x="9869154" y="17286453"/>
            <a:ext cx="2032001" cy="2032001"/>
          </a:xfrm>
          <a:prstGeom prst="rect">
            <a:avLst/>
          </a:prstGeom>
          <a:ln w="12700">
            <a:miter lim="400000"/>
          </a:ln>
        </p:spPr>
      </p:pic>
      <p:pic>
        <p:nvPicPr>
          <p:cNvPr id="487" name="pasted-movie.png" descr="pasted-movie.png"/>
          <p:cNvPicPr>
            <a:picLocks noChangeAspect="1"/>
          </p:cNvPicPr>
          <p:nvPr/>
        </p:nvPicPr>
        <p:blipFill>
          <a:blip r:embed="rId10">
            <a:extLst/>
          </a:blip>
          <a:stretch>
            <a:fillRect/>
          </a:stretch>
        </p:blipFill>
        <p:spPr>
          <a:xfrm rot="21597296">
            <a:off x="-5587526" y="-1767125"/>
            <a:ext cx="1270001" cy="1270001"/>
          </a:xfrm>
          <a:prstGeom prst="rect">
            <a:avLst/>
          </a:prstGeom>
          <a:ln w="12700">
            <a:miter lim="400000"/>
          </a:ln>
        </p:spPr>
      </p:pic>
      <p:pic>
        <p:nvPicPr>
          <p:cNvPr id="488" name="pasted-movie.png" descr="pasted-movie.png"/>
          <p:cNvPicPr>
            <a:picLocks noChangeAspect="1"/>
          </p:cNvPicPr>
          <p:nvPr/>
        </p:nvPicPr>
        <p:blipFill>
          <a:blip r:embed="rId11">
            <a:extLst/>
          </a:blip>
          <a:stretch>
            <a:fillRect/>
          </a:stretch>
        </p:blipFill>
        <p:spPr>
          <a:xfrm rot="21597296">
            <a:off x="-3124296" y="-3392054"/>
            <a:ext cx="1270001" cy="1270001"/>
          </a:xfrm>
          <a:prstGeom prst="rect">
            <a:avLst/>
          </a:prstGeom>
          <a:ln w="12700">
            <a:miter lim="400000"/>
          </a:ln>
        </p:spPr>
      </p:pic>
      <p:pic>
        <p:nvPicPr>
          <p:cNvPr id="489" name="pasted-movie.png" descr="pasted-movie.png"/>
          <p:cNvPicPr>
            <a:picLocks noChangeAspect="1"/>
          </p:cNvPicPr>
          <p:nvPr/>
        </p:nvPicPr>
        <p:blipFill>
          <a:blip r:embed="rId12">
            <a:extLst/>
          </a:blip>
          <a:stretch>
            <a:fillRect/>
          </a:stretch>
        </p:blipFill>
        <p:spPr>
          <a:xfrm rot="21597296">
            <a:off x="6279250" y="-3722534"/>
            <a:ext cx="1219201" cy="1219201"/>
          </a:xfrm>
          <a:prstGeom prst="rect">
            <a:avLst/>
          </a:prstGeom>
          <a:ln w="12700">
            <a:miter lim="400000"/>
          </a:ln>
        </p:spPr>
      </p:pic>
      <p:pic>
        <p:nvPicPr>
          <p:cNvPr id="490" name="pasted-movie.png" descr="pasted-movie.png"/>
          <p:cNvPicPr>
            <a:picLocks noChangeAspect="1"/>
          </p:cNvPicPr>
          <p:nvPr/>
        </p:nvPicPr>
        <p:blipFill>
          <a:blip r:embed="rId13">
            <a:extLst/>
          </a:blip>
          <a:stretch>
            <a:fillRect/>
          </a:stretch>
        </p:blipFill>
        <p:spPr>
          <a:xfrm rot="21597296">
            <a:off x="26091129" y="-2731934"/>
            <a:ext cx="1270001" cy="1270001"/>
          </a:xfrm>
          <a:prstGeom prst="rect">
            <a:avLst/>
          </a:prstGeom>
          <a:ln w="12700">
            <a:miter lim="400000"/>
          </a:ln>
        </p:spPr>
      </p:pic>
      <p:pic>
        <p:nvPicPr>
          <p:cNvPr id="491" name="Screenshot 2024-03-28 at 09.49.18.png" descr="Screenshot 2024-03-28 at 09.49.18.png"/>
          <p:cNvPicPr>
            <a:picLocks noChangeAspect="1"/>
          </p:cNvPicPr>
          <p:nvPr/>
        </p:nvPicPr>
        <p:blipFill>
          <a:blip r:embed="rId14">
            <a:extLst/>
          </a:blip>
          <a:stretch>
            <a:fillRect/>
          </a:stretch>
        </p:blipFill>
        <p:spPr>
          <a:xfrm>
            <a:off x="26554856"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494"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495" name="Programs that run on Solana are called onchain program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96"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pic>
        <p:nvPicPr>
          <p:cNvPr id="497"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pic>
        <p:nvPicPr>
          <p:cNvPr id="498"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pic>
        <p:nvPicPr>
          <p:cNvPr id="499"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500"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501"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502"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503"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504"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505" name="pasted-movie.png" descr="pasted-movie.png"/>
          <p:cNvPicPr>
            <a:picLocks noChangeAspect="1"/>
          </p:cNvPicPr>
          <p:nvPr/>
        </p:nvPicPr>
        <p:blipFill>
          <a:blip r:embed="rId14">
            <a:extLst/>
          </a:blip>
          <a:stretch>
            <a:fillRect/>
          </a:stretch>
        </p:blipFill>
        <p:spPr>
          <a:xfrm rot="21597296">
            <a:off x="23398729" y="-649134"/>
            <a:ext cx="1270001" cy="1270001"/>
          </a:xfrm>
          <a:prstGeom prst="rect">
            <a:avLst/>
          </a:prstGeom>
          <a:ln w="12700">
            <a:miter lim="400000"/>
          </a:ln>
        </p:spPr>
      </p:pic>
      <p:pic>
        <p:nvPicPr>
          <p:cNvPr id="506" name="Screenshot 2024-03-28 at 09.49.18.png" descr="Screenshot 2024-03-28 at 09.49.18.png"/>
          <p:cNvPicPr>
            <a:picLocks noChangeAspect="1"/>
          </p:cNvPicPr>
          <p:nvPr/>
        </p:nvPicPr>
        <p:blipFill>
          <a:blip r:embed="rId15">
            <a:extLst/>
          </a:blip>
          <a:stretch>
            <a:fillRect/>
          </a:stretch>
        </p:blipFill>
        <p:spPr>
          <a:xfrm>
            <a:off x="20814458"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0"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511"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512" name="onchain programs have addresse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950671">
              <a:lnSpc>
                <a:spcPct val="80000"/>
              </a:lnSpc>
              <a:defRPr b="1" spc="-200" sz="20000"/>
            </a:pPr>
            <a:r>
              <a:rPr>
                <a:solidFill>
                  <a:srgbClr val="9945FF"/>
                </a:solidFill>
              </a:rPr>
              <a:t>onchain</a:t>
            </a:r>
            <a:r>
              <a:t> </a:t>
            </a:r>
            <a:r>
              <a:rPr>
                <a:solidFill>
                  <a:srgbClr val="9945FF"/>
                </a:solidFill>
              </a:rPr>
              <a:t>programs</a:t>
            </a:r>
            <a:r>
              <a:t> have </a:t>
            </a:r>
            <a:r>
              <a:rPr>
                <a:solidFill>
                  <a:srgbClr val="14F195"/>
                </a:solidFill>
              </a:rPr>
              <a:t>addresses</a:t>
            </a:r>
          </a:p>
        </p:txBody>
      </p:sp>
      <p:sp>
        <p:nvSpPr>
          <p:cNvPr id="513" name="9W959DqEETiGZocYWCQPaJ6sBmUzgfxXfqGeTEdp3aQP"/>
          <p:cNvSpPr txBox="1"/>
          <p:nvPr/>
        </p:nvSpPr>
        <p:spPr>
          <a:xfrm>
            <a:off x="589839" y="10676432"/>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9W959DqEETiGZocYWCQPaJ6sBmUzgfxXfqGeTEdp3aQP</a:t>
            </a:r>
          </a:p>
        </p:txBody>
      </p:sp>
      <p:pic>
        <p:nvPicPr>
          <p:cNvPr id="514"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sp>
        <p:nvSpPr>
          <p:cNvPr id="515" name="FsJ3A3u2vn5cTVofAjvy6y5kwABJAqYWpe4975bi2epH"/>
          <p:cNvSpPr txBox="1"/>
          <p:nvPr/>
        </p:nvSpPr>
        <p:spPr>
          <a:xfrm>
            <a:off x="5698897" y="2481232"/>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FsJ3A3u2vn5cTVofAjvy6y5kwABJAqYWpe4975bi2epH</a:t>
            </a:r>
          </a:p>
        </p:txBody>
      </p:sp>
      <p:sp>
        <p:nvSpPr>
          <p:cNvPr id="516" name="mv3ekLzLbnVPNxjSKvqBpU3ZeZXPQdEC3bp5MDEBG68"/>
          <p:cNvSpPr txBox="1"/>
          <p:nvPr/>
        </p:nvSpPr>
        <p:spPr>
          <a:xfrm>
            <a:off x="14512697" y="2079514"/>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mv3ekLzLbnVPNxjSKvqBpU3ZeZXPQdEC3bp5MDEBG68</a:t>
            </a:r>
          </a:p>
        </p:txBody>
      </p:sp>
      <p:pic>
        <p:nvPicPr>
          <p:cNvPr id="517"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sp>
        <p:nvSpPr>
          <p:cNvPr id="518" name="EhhTKczWMGQt46ynNeRX1WfeagwwJd7ufHvCDjRxjo5Q"/>
          <p:cNvSpPr txBox="1"/>
          <p:nvPr/>
        </p:nvSpPr>
        <p:spPr>
          <a:xfrm>
            <a:off x="7349897" y="10791638"/>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EhhTKczWMGQt46ynNeRX1WfeagwwJd7ufHvCDjRxjo5Q</a:t>
            </a:r>
          </a:p>
        </p:txBody>
      </p:sp>
      <p:pic>
        <p:nvPicPr>
          <p:cNvPr id="519"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sp>
        <p:nvSpPr>
          <p:cNvPr id="520" name="So1endDq2YkqhipRh3WViPa8hdiSpxWy6z3Z6tMCpAo"/>
          <p:cNvSpPr txBox="1"/>
          <p:nvPr/>
        </p:nvSpPr>
        <p:spPr>
          <a:xfrm>
            <a:off x="14109954" y="11000895"/>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So1endDq2YkqhipRh3WViPa8hdiSpxWy6z3Z6tMCpAo</a:t>
            </a:r>
          </a:p>
        </p:txBody>
      </p:sp>
      <p:pic>
        <p:nvPicPr>
          <p:cNvPr id="521"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522"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523"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524"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525"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526"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527" name="Screenshot 2024-03-28 at 09.49.18.png" descr="Screenshot 2024-03-28 at 09.49.18.png"/>
          <p:cNvPicPr>
            <a:picLocks noChangeAspect="1"/>
          </p:cNvPicPr>
          <p:nvPr/>
        </p:nvPicPr>
        <p:blipFill>
          <a:blip r:embed="rId14">
            <a:extLst/>
          </a:blip>
          <a:srcRect l="0" t="19277" r="0" b="0"/>
          <a:stretch>
            <a:fillRect/>
          </a:stretch>
        </p:blipFill>
        <p:spPr>
          <a:xfrm>
            <a:off x="20943222" y="1341103"/>
            <a:ext cx="1079501" cy="850901"/>
          </a:xfrm>
          <a:prstGeom prst="rect">
            <a:avLst/>
          </a:prstGeom>
          <a:ln w="12700">
            <a:miter lim="400000"/>
          </a:ln>
        </p:spPr>
      </p:pic>
      <p:pic>
        <p:nvPicPr>
          <p:cNvPr id="528" name="pasted-movie.png" descr="pasted-movie.png"/>
          <p:cNvPicPr>
            <a:picLocks noChangeAspect="1"/>
          </p:cNvPicPr>
          <p:nvPr/>
        </p:nvPicPr>
        <p:blipFill>
          <a:blip r:embed="rId15">
            <a:extLst/>
          </a:blip>
          <a:stretch>
            <a:fillRect/>
          </a:stretch>
        </p:blipFill>
        <p:spPr>
          <a:xfrm rot="21597296">
            <a:off x="23398729" y="-649134"/>
            <a:ext cx="1270001" cy="1270001"/>
          </a:xfrm>
          <a:prstGeom prst="rect">
            <a:avLst/>
          </a:prstGeom>
          <a:ln w="12700">
            <a:miter lim="400000"/>
          </a:ln>
        </p:spPr>
      </p:pic>
      <p:sp>
        <p:nvSpPr>
          <p:cNvPr id="529" name="metaqbxxUerdq28cj1RbAWkYQm3ybzjb6a8bt518x1s"/>
          <p:cNvSpPr txBox="1"/>
          <p:nvPr/>
        </p:nvSpPr>
        <p:spPr>
          <a:xfrm>
            <a:off x="18518936" y="2724883"/>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metaqbxxUerdq28cj1RbAWkYQm3ybzjb6a8bt518x1s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82" name="pasted-movie.png" descr="pasted-movie.png"/>
          <p:cNvPicPr>
            <a:picLocks noChangeAspect="1"/>
          </p:cNvPicPr>
          <p:nvPr/>
        </p:nvPicPr>
        <p:blipFill>
          <a:blip r:embed="rId4">
            <a:extLst/>
          </a:blip>
          <a:stretch>
            <a:fillRect/>
          </a:stretch>
        </p:blipFill>
        <p:spPr>
          <a:xfrm rot="427396">
            <a:off x="-1819889" y="3149600"/>
            <a:ext cx="8688221" cy="15659607"/>
          </a:xfrm>
          <a:prstGeom prst="rect">
            <a:avLst/>
          </a:prstGeom>
          <a:ln w="12700">
            <a:miter lim="400000"/>
          </a:ln>
        </p:spPr>
      </p:pic>
      <p:pic>
        <p:nvPicPr>
          <p:cNvPr id="183" name="pasted-movie.png" descr="pasted-movie.png"/>
          <p:cNvPicPr>
            <a:picLocks noChangeAspect="1"/>
          </p:cNvPicPr>
          <p:nvPr/>
        </p:nvPicPr>
        <p:blipFill>
          <a:blip r:embed="rId5">
            <a:extLst/>
          </a:blip>
          <a:stretch>
            <a:fillRect/>
          </a:stretch>
        </p:blipFill>
        <p:spPr>
          <a:xfrm rot="21280554">
            <a:off x="17836818" y="-5003800"/>
            <a:ext cx="6953582" cy="13716000"/>
          </a:xfrm>
          <a:prstGeom prst="rect">
            <a:avLst/>
          </a:prstGeom>
          <a:ln w="12700">
            <a:miter lim="400000"/>
          </a:ln>
        </p:spPr>
      </p:pic>
      <p:sp>
        <p:nvSpPr>
          <p:cNvPr id="184" name="CRYPTO"/>
          <p:cNvSpPr txBox="1"/>
          <p:nvPr/>
        </p:nvSpPr>
        <p:spPr>
          <a:xfrm>
            <a:off x="6971004" y="5319302"/>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pic>
        <p:nvPicPr>
          <p:cNvPr id="185" name="Image" descr="Image"/>
          <p:cNvPicPr>
            <a:picLocks noChangeAspect="1"/>
          </p:cNvPicPr>
          <p:nvPr/>
        </p:nvPicPr>
        <p:blipFill>
          <a:blip r:embed="rId6">
            <a:extLst/>
          </a:blip>
          <a:srcRect l="0" t="53081" r="0" b="0"/>
          <a:stretch>
            <a:fillRect/>
          </a:stretch>
        </p:blipFill>
        <p:spPr>
          <a:xfrm rot="1223069">
            <a:off x="12193696" y="17260617"/>
            <a:ext cx="20327171" cy="276457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3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3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3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37"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38"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39"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40"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41" name="Alice will send Bob 10 SOL"/>
          <p:cNvSpPr txBox="1"/>
          <p:nvPr/>
        </p:nvSpPr>
        <p:spPr>
          <a:xfrm>
            <a:off x="5659431" y="1005289"/>
            <a:ext cx="564367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
        <p:nvSpPr>
          <p:cNvPr id="542" name="And say thanks!"/>
          <p:cNvSpPr txBox="1"/>
          <p:nvPr/>
        </p:nvSpPr>
        <p:spPr>
          <a:xfrm>
            <a:off x="8546344" y="3312355"/>
            <a:ext cx="337505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4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4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4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50"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51"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52"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53"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54" name="ALICE SENDS BOB 10 SOL,…"/>
          <p:cNvSpPr txBox="1"/>
          <p:nvPr/>
        </p:nvSpPr>
        <p:spPr>
          <a:xfrm>
            <a:off x="9420713" y="2734505"/>
            <a:ext cx="5932171"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ALICE SENDS BOB 10 SOL,</a:t>
            </a:r>
          </a:p>
          <a:p>
            <a:pPr>
              <a:defRPr sz="3600"/>
            </a:pPr>
            <a:r>
              <a:t>SAYS THANKS</a:t>
            </a:r>
          </a:p>
        </p:txBody>
      </p:sp>
      <p:sp>
        <p:nvSpPr>
          <p:cNvPr id="555" name="Rectangle"/>
          <p:cNvSpPr/>
          <p:nvPr/>
        </p:nvSpPr>
        <p:spPr>
          <a:xfrm>
            <a:off x="-1300063" y="-967170"/>
            <a:ext cx="37763848" cy="19494700"/>
          </a:xfrm>
          <a:prstGeom prst="rect">
            <a:avLst/>
          </a:prstGeom>
          <a:solidFill>
            <a:srgbClr val="000000">
              <a:alpha val="89136"/>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556" name="Screenshot 2023-10-28 at 22.58.52.png" descr="Screenshot 2023-10-28 at 22.58.52.png"/>
          <p:cNvPicPr>
            <a:picLocks noChangeAspect="1"/>
          </p:cNvPicPr>
          <p:nvPr/>
        </p:nvPicPr>
        <p:blipFill>
          <a:blip r:embed="rId11">
            <a:extLst/>
          </a:blip>
          <a:srcRect l="3544" t="3982" r="5295" b="2086"/>
          <a:stretch>
            <a:fillRect/>
          </a:stretch>
        </p:blipFill>
        <p:spPr>
          <a:xfrm>
            <a:off x="1438428" y="1752553"/>
            <a:ext cx="14080498" cy="11003361"/>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1301" y="0"/>
                </a:moveTo>
                <a:cubicBezTo>
                  <a:pt x="1286" y="0"/>
                  <a:pt x="1274" y="18"/>
                  <a:pt x="1253" y="56"/>
                </a:cubicBezTo>
                <a:cubicBezTo>
                  <a:pt x="1228" y="100"/>
                  <a:pt x="1165" y="136"/>
                  <a:pt x="1115" y="136"/>
                </a:cubicBezTo>
                <a:cubicBezTo>
                  <a:pt x="1064" y="136"/>
                  <a:pt x="1011" y="158"/>
                  <a:pt x="998" y="185"/>
                </a:cubicBezTo>
                <a:cubicBezTo>
                  <a:pt x="981" y="221"/>
                  <a:pt x="964" y="221"/>
                  <a:pt x="936" y="185"/>
                </a:cubicBezTo>
                <a:cubicBezTo>
                  <a:pt x="914" y="158"/>
                  <a:pt x="858" y="136"/>
                  <a:pt x="809" y="136"/>
                </a:cubicBezTo>
                <a:cubicBezTo>
                  <a:pt x="760" y="136"/>
                  <a:pt x="692" y="103"/>
                  <a:pt x="657" y="62"/>
                </a:cubicBezTo>
                <a:cubicBezTo>
                  <a:pt x="623" y="22"/>
                  <a:pt x="577" y="3"/>
                  <a:pt x="556" y="19"/>
                </a:cubicBezTo>
                <a:cubicBezTo>
                  <a:pt x="514" y="53"/>
                  <a:pt x="503" y="558"/>
                  <a:pt x="544" y="610"/>
                </a:cubicBezTo>
                <a:cubicBezTo>
                  <a:pt x="558" y="628"/>
                  <a:pt x="618" y="637"/>
                  <a:pt x="677" y="629"/>
                </a:cubicBezTo>
                <a:cubicBezTo>
                  <a:pt x="768" y="618"/>
                  <a:pt x="789" y="593"/>
                  <a:pt x="801" y="478"/>
                </a:cubicBezTo>
                <a:lnTo>
                  <a:pt x="816" y="341"/>
                </a:lnTo>
                <a:lnTo>
                  <a:pt x="836" y="476"/>
                </a:lnTo>
                <a:cubicBezTo>
                  <a:pt x="856" y="600"/>
                  <a:pt x="872" y="613"/>
                  <a:pt x="1025" y="626"/>
                </a:cubicBezTo>
                <a:cubicBezTo>
                  <a:pt x="1117" y="633"/>
                  <a:pt x="1203" y="618"/>
                  <a:pt x="1216" y="591"/>
                </a:cubicBezTo>
                <a:cubicBezTo>
                  <a:pt x="1232" y="558"/>
                  <a:pt x="1254" y="558"/>
                  <a:pt x="1287" y="594"/>
                </a:cubicBezTo>
                <a:cubicBezTo>
                  <a:pt x="1314" y="622"/>
                  <a:pt x="1381" y="638"/>
                  <a:pt x="1436" y="630"/>
                </a:cubicBezTo>
                <a:cubicBezTo>
                  <a:pt x="1515" y="619"/>
                  <a:pt x="1541" y="586"/>
                  <a:pt x="1559" y="478"/>
                </a:cubicBezTo>
                <a:cubicBezTo>
                  <a:pt x="1575" y="383"/>
                  <a:pt x="1583" y="371"/>
                  <a:pt x="1586" y="439"/>
                </a:cubicBezTo>
                <a:cubicBezTo>
                  <a:pt x="1588" y="492"/>
                  <a:pt x="1610" y="558"/>
                  <a:pt x="1636" y="584"/>
                </a:cubicBezTo>
                <a:cubicBezTo>
                  <a:pt x="1693" y="645"/>
                  <a:pt x="2153" y="648"/>
                  <a:pt x="2182" y="587"/>
                </a:cubicBezTo>
                <a:cubicBezTo>
                  <a:pt x="2196" y="558"/>
                  <a:pt x="2218" y="558"/>
                  <a:pt x="2245" y="587"/>
                </a:cubicBezTo>
                <a:cubicBezTo>
                  <a:pt x="2300" y="645"/>
                  <a:pt x="2703" y="641"/>
                  <a:pt x="2760" y="582"/>
                </a:cubicBezTo>
                <a:cubicBezTo>
                  <a:pt x="2791" y="550"/>
                  <a:pt x="2805" y="552"/>
                  <a:pt x="2805" y="587"/>
                </a:cubicBezTo>
                <a:cubicBezTo>
                  <a:pt x="2805" y="616"/>
                  <a:pt x="2821" y="638"/>
                  <a:pt x="2841" y="638"/>
                </a:cubicBezTo>
                <a:cubicBezTo>
                  <a:pt x="2860" y="638"/>
                  <a:pt x="2876" y="588"/>
                  <a:pt x="2876" y="527"/>
                </a:cubicBezTo>
                <a:cubicBezTo>
                  <a:pt x="2876" y="368"/>
                  <a:pt x="2940" y="337"/>
                  <a:pt x="2954" y="489"/>
                </a:cubicBezTo>
                <a:cubicBezTo>
                  <a:pt x="2964" y="604"/>
                  <a:pt x="2980" y="617"/>
                  <a:pt x="3123" y="627"/>
                </a:cubicBezTo>
                <a:cubicBezTo>
                  <a:pt x="3209" y="633"/>
                  <a:pt x="3302" y="615"/>
                  <a:pt x="3328" y="587"/>
                </a:cubicBezTo>
                <a:cubicBezTo>
                  <a:pt x="3380" y="532"/>
                  <a:pt x="3384" y="284"/>
                  <a:pt x="3334" y="199"/>
                </a:cubicBezTo>
                <a:cubicBezTo>
                  <a:pt x="3294" y="131"/>
                  <a:pt x="2805" y="123"/>
                  <a:pt x="2805" y="190"/>
                </a:cubicBezTo>
                <a:cubicBezTo>
                  <a:pt x="2805" y="221"/>
                  <a:pt x="2785" y="218"/>
                  <a:pt x="2751" y="182"/>
                </a:cubicBezTo>
                <a:cubicBezTo>
                  <a:pt x="2722" y="150"/>
                  <a:pt x="2659" y="135"/>
                  <a:pt x="2611" y="146"/>
                </a:cubicBezTo>
                <a:cubicBezTo>
                  <a:pt x="2549" y="162"/>
                  <a:pt x="2520" y="144"/>
                  <a:pt x="2508" y="85"/>
                </a:cubicBezTo>
                <a:cubicBezTo>
                  <a:pt x="2495" y="22"/>
                  <a:pt x="2460" y="6"/>
                  <a:pt x="2358" y="14"/>
                </a:cubicBezTo>
                <a:cubicBezTo>
                  <a:pt x="2285" y="20"/>
                  <a:pt x="2207" y="55"/>
                  <a:pt x="2185" y="92"/>
                </a:cubicBezTo>
                <a:cubicBezTo>
                  <a:pt x="2158" y="135"/>
                  <a:pt x="2087" y="156"/>
                  <a:pt x="1982" y="152"/>
                </a:cubicBezTo>
                <a:cubicBezTo>
                  <a:pt x="1894" y="148"/>
                  <a:pt x="1800" y="168"/>
                  <a:pt x="1772" y="197"/>
                </a:cubicBezTo>
                <a:cubicBezTo>
                  <a:pt x="1733" y="237"/>
                  <a:pt x="1718" y="236"/>
                  <a:pt x="1706" y="192"/>
                </a:cubicBezTo>
                <a:cubicBezTo>
                  <a:pt x="1698" y="161"/>
                  <a:pt x="1634" y="136"/>
                  <a:pt x="1563" y="136"/>
                </a:cubicBezTo>
                <a:cubicBezTo>
                  <a:pt x="1492" y="136"/>
                  <a:pt x="1405" y="100"/>
                  <a:pt x="1367" y="56"/>
                </a:cubicBezTo>
                <a:cubicBezTo>
                  <a:pt x="1334" y="18"/>
                  <a:pt x="1316" y="0"/>
                  <a:pt x="1301" y="0"/>
                </a:cubicBezTo>
                <a:close/>
                <a:moveTo>
                  <a:pt x="10808" y="1599"/>
                </a:moveTo>
                <a:cubicBezTo>
                  <a:pt x="3989" y="1599"/>
                  <a:pt x="515" y="1614"/>
                  <a:pt x="500" y="1645"/>
                </a:cubicBezTo>
                <a:cubicBezTo>
                  <a:pt x="486" y="1675"/>
                  <a:pt x="3931" y="1690"/>
                  <a:pt x="10808" y="1690"/>
                </a:cubicBezTo>
                <a:cubicBezTo>
                  <a:pt x="17686" y="1690"/>
                  <a:pt x="21131" y="1675"/>
                  <a:pt x="21117" y="1645"/>
                </a:cubicBezTo>
                <a:cubicBezTo>
                  <a:pt x="21102" y="1614"/>
                  <a:pt x="17627" y="1599"/>
                  <a:pt x="10808" y="1599"/>
                </a:cubicBezTo>
                <a:close/>
                <a:moveTo>
                  <a:pt x="10818" y="2925"/>
                </a:moveTo>
                <a:cubicBezTo>
                  <a:pt x="1073" y="2925"/>
                  <a:pt x="287" y="2930"/>
                  <a:pt x="226" y="3000"/>
                </a:cubicBezTo>
                <a:cubicBezTo>
                  <a:pt x="179" y="3056"/>
                  <a:pt x="161" y="3142"/>
                  <a:pt x="161" y="3322"/>
                </a:cubicBezTo>
                <a:cubicBezTo>
                  <a:pt x="161" y="3462"/>
                  <a:pt x="126" y="3690"/>
                  <a:pt x="80" y="3852"/>
                </a:cubicBezTo>
                <a:lnTo>
                  <a:pt x="0" y="4136"/>
                </a:lnTo>
                <a:lnTo>
                  <a:pt x="0" y="4862"/>
                </a:lnTo>
                <a:cubicBezTo>
                  <a:pt x="16" y="4163"/>
                  <a:pt x="47" y="3951"/>
                  <a:pt x="103" y="3785"/>
                </a:cubicBezTo>
                <a:cubicBezTo>
                  <a:pt x="148" y="3652"/>
                  <a:pt x="155" y="4228"/>
                  <a:pt x="157" y="8523"/>
                </a:cubicBezTo>
                <a:cubicBezTo>
                  <a:pt x="160" y="13385"/>
                  <a:pt x="160" y="13413"/>
                  <a:pt x="233" y="13506"/>
                </a:cubicBezTo>
                <a:lnTo>
                  <a:pt x="306" y="13599"/>
                </a:lnTo>
                <a:lnTo>
                  <a:pt x="10805" y="13599"/>
                </a:lnTo>
                <a:cubicBezTo>
                  <a:pt x="21081" y="13599"/>
                  <a:pt x="21308" y="13598"/>
                  <a:pt x="21381" y="13512"/>
                </a:cubicBezTo>
                <a:lnTo>
                  <a:pt x="21456" y="13425"/>
                </a:lnTo>
                <a:lnTo>
                  <a:pt x="21458" y="8529"/>
                </a:lnTo>
                <a:cubicBezTo>
                  <a:pt x="21459" y="4154"/>
                  <a:pt x="21462" y="3693"/>
                  <a:pt x="21511" y="3779"/>
                </a:cubicBezTo>
                <a:cubicBezTo>
                  <a:pt x="21480" y="3640"/>
                  <a:pt x="21456" y="3467"/>
                  <a:pt x="21456" y="3359"/>
                </a:cubicBezTo>
                <a:cubicBezTo>
                  <a:pt x="21456" y="3224"/>
                  <a:pt x="21433" y="3085"/>
                  <a:pt x="21401" y="3026"/>
                </a:cubicBezTo>
                <a:lnTo>
                  <a:pt x="21346" y="2925"/>
                </a:lnTo>
                <a:lnTo>
                  <a:pt x="10818" y="2925"/>
                </a:lnTo>
                <a:close/>
                <a:moveTo>
                  <a:pt x="21545" y="3922"/>
                </a:moveTo>
                <a:cubicBezTo>
                  <a:pt x="21577" y="4205"/>
                  <a:pt x="21582" y="5085"/>
                  <a:pt x="21582" y="8730"/>
                </a:cubicBezTo>
                <a:lnTo>
                  <a:pt x="21582" y="13508"/>
                </a:lnTo>
                <a:lnTo>
                  <a:pt x="21591" y="8812"/>
                </a:lnTo>
                <a:cubicBezTo>
                  <a:pt x="21600" y="4606"/>
                  <a:pt x="21598" y="4163"/>
                  <a:pt x="21545" y="3922"/>
                </a:cubicBezTo>
                <a:close/>
                <a:moveTo>
                  <a:pt x="127" y="13738"/>
                </a:moveTo>
                <a:cubicBezTo>
                  <a:pt x="144" y="13773"/>
                  <a:pt x="162" y="13804"/>
                  <a:pt x="184" y="13840"/>
                </a:cubicBezTo>
                <a:cubicBezTo>
                  <a:pt x="213" y="13890"/>
                  <a:pt x="241" y="13931"/>
                  <a:pt x="269" y="13967"/>
                </a:cubicBezTo>
                <a:cubicBezTo>
                  <a:pt x="241" y="13931"/>
                  <a:pt x="213" y="13890"/>
                  <a:pt x="184" y="13840"/>
                </a:cubicBezTo>
                <a:cubicBezTo>
                  <a:pt x="163" y="13804"/>
                  <a:pt x="144" y="13772"/>
                  <a:pt x="127" y="13738"/>
                </a:cubicBezTo>
                <a:close/>
                <a:moveTo>
                  <a:pt x="10802" y="14491"/>
                </a:moveTo>
                <a:cubicBezTo>
                  <a:pt x="351" y="14491"/>
                  <a:pt x="303" y="14491"/>
                  <a:pt x="232" y="14582"/>
                </a:cubicBezTo>
                <a:cubicBezTo>
                  <a:pt x="179" y="14649"/>
                  <a:pt x="161" y="14735"/>
                  <a:pt x="161" y="14904"/>
                </a:cubicBezTo>
                <a:cubicBezTo>
                  <a:pt x="161" y="15030"/>
                  <a:pt x="125" y="15262"/>
                  <a:pt x="80" y="15418"/>
                </a:cubicBezTo>
                <a:cubicBezTo>
                  <a:pt x="40" y="15561"/>
                  <a:pt x="20" y="15640"/>
                  <a:pt x="10" y="16032"/>
                </a:cubicBezTo>
                <a:cubicBezTo>
                  <a:pt x="27" y="15674"/>
                  <a:pt x="56" y="15488"/>
                  <a:pt x="102" y="15351"/>
                </a:cubicBezTo>
                <a:cubicBezTo>
                  <a:pt x="147" y="15217"/>
                  <a:pt x="154" y="15566"/>
                  <a:pt x="157" y="18307"/>
                </a:cubicBezTo>
                <a:cubicBezTo>
                  <a:pt x="160" y="21369"/>
                  <a:pt x="161" y="21415"/>
                  <a:pt x="233" y="21507"/>
                </a:cubicBezTo>
                <a:lnTo>
                  <a:pt x="306" y="21600"/>
                </a:lnTo>
                <a:lnTo>
                  <a:pt x="10805" y="21600"/>
                </a:lnTo>
                <a:cubicBezTo>
                  <a:pt x="21081" y="21600"/>
                  <a:pt x="21308" y="21598"/>
                  <a:pt x="21381" y="21513"/>
                </a:cubicBezTo>
                <a:cubicBezTo>
                  <a:pt x="21456" y="21426"/>
                  <a:pt x="21456" y="21418"/>
                  <a:pt x="21458" y="18336"/>
                </a:cubicBezTo>
                <a:cubicBezTo>
                  <a:pt x="21459" y="15397"/>
                  <a:pt x="21462" y="15252"/>
                  <a:pt x="21520" y="15382"/>
                </a:cubicBezTo>
                <a:cubicBezTo>
                  <a:pt x="21521" y="15383"/>
                  <a:pt x="21521" y="15384"/>
                  <a:pt x="21521" y="15384"/>
                </a:cubicBezTo>
                <a:cubicBezTo>
                  <a:pt x="21496" y="15261"/>
                  <a:pt x="21470" y="15099"/>
                  <a:pt x="21461" y="14955"/>
                </a:cubicBezTo>
                <a:cubicBezTo>
                  <a:pt x="21443" y="14698"/>
                  <a:pt x="21422" y="14605"/>
                  <a:pt x="21369" y="14556"/>
                </a:cubicBezTo>
                <a:cubicBezTo>
                  <a:pt x="21309" y="14500"/>
                  <a:pt x="19801" y="14491"/>
                  <a:pt x="10802" y="14491"/>
                </a:cubicBezTo>
                <a:close/>
                <a:moveTo>
                  <a:pt x="21554" y="15539"/>
                </a:moveTo>
                <a:cubicBezTo>
                  <a:pt x="21579" y="15795"/>
                  <a:pt x="21582" y="16458"/>
                  <a:pt x="21582" y="18514"/>
                </a:cubicBezTo>
                <a:cubicBezTo>
                  <a:pt x="21582" y="20640"/>
                  <a:pt x="21579" y="21265"/>
                  <a:pt x="21552" y="21510"/>
                </a:cubicBezTo>
                <a:cubicBezTo>
                  <a:pt x="21580" y="21267"/>
                  <a:pt x="21584" y="20651"/>
                  <a:pt x="21591" y="18598"/>
                </a:cubicBezTo>
                <a:cubicBezTo>
                  <a:pt x="21600" y="16190"/>
                  <a:pt x="21596" y="15736"/>
                  <a:pt x="21554" y="15539"/>
                </a:cubicBezTo>
                <a:close/>
                <a:moveTo>
                  <a:pt x="10" y="20727"/>
                </a:moveTo>
                <a:cubicBezTo>
                  <a:pt x="11" y="20763"/>
                  <a:pt x="12" y="20806"/>
                  <a:pt x="13" y="20839"/>
                </a:cubicBezTo>
                <a:cubicBezTo>
                  <a:pt x="12" y="20805"/>
                  <a:pt x="11" y="20764"/>
                  <a:pt x="10" y="20727"/>
                </a:cubicBezTo>
                <a:close/>
                <a:moveTo>
                  <a:pt x="23" y="21067"/>
                </a:moveTo>
                <a:cubicBezTo>
                  <a:pt x="25" y="21123"/>
                  <a:pt x="27" y="21186"/>
                  <a:pt x="30" y="21232"/>
                </a:cubicBezTo>
                <a:cubicBezTo>
                  <a:pt x="27" y="21186"/>
                  <a:pt x="25" y="21123"/>
                  <a:pt x="23" y="21067"/>
                </a:cubicBezTo>
                <a:close/>
                <a:moveTo>
                  <a:pt x="48" y="21407"/>
                </a:moveTo>
                <a:cubicBezTo>
                  <a:pt x="51" y="21430"/>
                  <a:pt x="53" y="21460"/>
                  <a:pt x="56" y="21481"/>
                </a:cubicBezTo>
                <a:cubicBezTo>
                  <a:pt x="53" y="21460"/>
                  <a:pt x="51" y="21430"/>
                  <a:pt x="48" y="21407"/>
                </a:cubicBezTo>
                <a:close/>
              </a:path>
            </a:pathLst>
          </a:custGeom>
          <a:ln w="12700">
            <a:miter lim="400000"/>
          </a:ln>
        </p:spPr>
      </p:pic>
      <p:sp>
        <p:nvSpPr>
          <p:cNvPr id="557" name="Solana Explorer"/>
          <p:cNvSpPr txBox="1"/>
          <p:nvPr/>
        </p:nvSpPr>
        <p:spPr>
          <a:xfrm>
            <a:off x="9989762" y="-116949"/>
            <a:ext cx="4134004"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Solana Explorer</a:t>
            </a:r>
          </a:p>
        </p:txBody>
      </p:sp>
      <p:sp>
        <p:nvSpPr>
          <p:cNvPr id="558" name="And say thanks!"/>
          <p:cNvSpPr txBox="1"/>
          <p:nvPr/>
        </p:nvSpPr>
        <p:spPr>
          <a:xfrm>
            <a:off x="15910696" y="10461881"/>
            <a:ext cx="337505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
        <p:nvSpPr>
          <p:cNvPr id="559" name="Alice will send Bob 10 SOL"/>
          <p:cNvSpPr txBox="1"/>
          <p:nvPr/>
        </p:nvSpPr>
        <p:spPr>
          <a:xfrm>
            <a:off x="15823273" y="6061282"/>
            <a:ext cx="564367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3"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564"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565"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pic>
        <p:nvPicPr>
          <p:cNvPr id="56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67" name="6921AR3gf3Xz7abdDmxh9V.png" descr="6921AR3gf3Xz7abdDmxh9V.png"/>
          <p:cNvPicPr>
            <a:picLocks noChangeAspect="1"/>
          </p:cNvPicPr>
          <p:nvPr/>
        </p:nvPicPr>
        <p:blipFill>
          <a:blip r:embed="rId7">
            <a:extLst/>
          </a:blip>
          <a:stretch>
            <a:fillRect/>
          </a:stretch>
        </p:blipFill>
        <p:spPr>
          <a:xfrm>
            <a:off x="13226515" y="6781934"/>
            <a:ext cx="7660307" cy="4500431"/>
          </a:xfrm>
          <a:prstGeom prst="rect">
            <a:avLst/>
          </a:prstGeom>
          <a:ln w="12700">
            <a:miter lim="400000"/>
          </a:ln>
        </p:spPr>
      </p:pic>
      <p:pic>
        <p:nvPicPr>
          <p:cNvPr id="568" name="NHkKUFZcfuWsSAqnXbEsMM.png" descr="NHkKUFZcfuWsSAqnXbEsMM.png"/>
          <p:cNvPicPr>
            <a:picLocks noChangeAspect="1"/>
          </p:cNvPicPr>
          <p:nvPr/>
        </p:nvPicPr>
        <p:blipFill>
          <a:blip r:embed="rId8">
            <a:extLst/>
          </a:blip>
          <a:stretch>
            <a:fillRect/>
          </a:stretch>
        </p:blipFill>
        <p:spPr>
          <a:xfrm>
            <a:off x="4031453" y="1484465"/>
            <a:ext cx="7339286" cy="4250670"/>
          </a:xfrm>
          <a:prstGeom prst="rect">
            <a:avLst/>
          </a:prstGeom>
          <a:ln w="12700">
            <a:miter lim="400000"/>
          </a:ln>
        </p:spPr>
      </p:pic>
      <p:pic>
        <p:nvPicPr>
          <p:cNvPr id="569" name="pasted-movie.png" descr="pasted-movie.png"/>
          <p:cNvPicPr>
            <a:picLocks noChangeAspect="1"/>
          </p:cNvPicPr>
          <p:nvPr/>
        </p:nvPicPr>
        <p:blipFill>
          <a:blip r:embed="rId9">
            <a:extLst/>
          </a:blip>
          <a:stretch>
            <a:fillRect/>
          </a:stretch>
        </p:blipFill>
        <p:spPr>
          <a:xfrm rot="427396">
            <a:off x="-10354289" y="4327734"/>
            <a:ext cx="8688221" cy="15659608"/>
          </a:xfrm>
          <a:prstGeom prst="rect">
            <a:avLst/>
          </a:prstGeom>
          <a:ln w="12700">
            <a:miter lim="400000"/>
          </a:ln>
        </p:spPr>
      </p:pic>
      <p:sp>
        <p:nvSpPr>
          <p:cNvPr id="570" name="The transaction completes -  10 SOL was transferred from Alice to Bob,  and &quot;Thanks!&quot; is written to the logs."/>
          <p:cNvSpPr txBox="1"/>
          <p:nvPr/>
        </p:nvSpPr>
        <p:spPr>
          <a:xfrm>
            <a:off x="2312841" y="7755716"/>
            <a:ext cx="8878825" cy="1727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The transaction completes - </a:t>
            </a:r>
            <a:br/>
            <a:r>
              <a:t>10 SOL was transferred from Alice to Bob, </a:t>
            </a:r>
            <a:br/>
            <a:r>
              <a:t>and "Thanks!" is written to the logs.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4"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575"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576"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577"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578"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579" name="TRANSACTIONS &amp; SENDING SOL"/>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TRANSACTIONS &amp; SENDING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import &quot;dotenv/config&quot;;…"/>
          <p:cNvSpPr txBox="1"/>
          <p:nvPr/>
        </p:nvSpPr>
        <p:spPr>
          <a:xfrm>
            <a:off x="3672024" y="5059570"/>
            <a:ext cx="16936239" cy="802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SystemProgram,</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sender.publicKey.toBase58()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582" name="1. Load the keypair and connect to devnet (again!)"/>
          <p:cNvSpPr txBox="1"/>
          <p:nvPr/>
        </p:nvSpPr>
        <p:spPr>
          <a:xfrm>
            <a:off x="1682133" y="1543102"/>
            <a:ext cx="19665621"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Load the keypair and connect to devnet (again!)</a:t>
            </a:r>
          </a:p>
        </p:txBody>
      </p:sp>
      <p:sp>
        <p:nvSpPr>
          <p:cNvPr id="583" name="send-sol.ts"/>
          <p:cNvSpPr txBox="1"/>
          <p:nvPr/>
        </p:nvSpPr>
        <p:spPr>
          <a:xfrm>
            <a:off x="3167816" y="4309897"/>
            <a:ext cx="238384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 per previous slide ...…"/>
          <p:cNvSpPr txBox="1"/>
          <p:nvPr/>
        </p:nvSpPr>
        <p:spPr>
          <a:xfrm>
            <a:off x="3723881" y="3644008"/>
            <a:ext cx="16936238"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t>... per previous slide ...</a:t>
            </a:r>
          </a:p>
          <a:p>
            <a:pPr algn="l" defTabSz="457200">
              <a:defRPr>
                <a:solidFill>
                  <a:srgbClr val="CE9178"/>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PublicKey(SOMEONE_IN_CLASS);</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Attempting to send 0.01 SOL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sendSolInstruction = SystemProgram.transfer({</a:t>
            </a:r>
          </a:p>
          <a:p>
            <a:pPr algn="l" defTabSz="457200">
              <a:defRPr>
                <a:solidFill>
                  <a:srgbClr val="D4D4D4"/>
                </a:solidFill>
                <a:latin typeface="Menlo Regular"/>
                <a:ea typeface="Menlo Regular"/>
                <a:cs typeface="Menlo Regular"/>
                <a:sym typeface="Menlo Regular"/>
              </a:defRPr>
            </a:pPr>
            <a:r>
              <a:t>  fromPubkey: sender.publicKey,</a:t>
            </a:r>
          </a:p>
          <a:p>
            <a:pPr algn="l" defTabSz="457200">
              <a:defRPr>
                <a:solidFill>
                  <a:srgbClr val="D4D4D4"/>
                </a:solidFill>
                <a:latin typeface="Menlo Regular"/>
                <a:ea typeface="Menlo Regular"/>
                <a:cs typeface="Menlo Regular"/>
                <a:sym typeface="Menlo Regular"/>
              </a:defRPr>
            </a:pPr>
            <a:r>
              <a:t>  toPubkey: recipient,</a:t>
            </a:r>
          </a:p>
          <a:p>
            <a:pPr algn="l" defTabSz="457200">
              <a:defRPr>
                <a:solidFill>
                  <a:srgbClr val="D4D4D4"/>
                </a:solidFill>
                <a:latin typeface="Menlo Regular"/>
                <a:ea typeface="Menlo Regular"/>
                <a:cs typeface="Menlo Regular"/>
                <a:sym typeface="Menlo Regular"/>
              </a:defRPr>
            </a:pPr>
            <a:r>
              <a:t>  lamports: </a:t>
            </a:r>
            <a:r>
              <a:rPr>
                <a:solidFill>
                  <a:srgbClr val="B5CEA8"/>
                </a:solidFill>
              </a:rPr>
              <a:t>0.01</a:t>
            </a:r>
            <a:r>
              <a:t> * LAMPORTS_PER_SOL,</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transaction.add(sendSolInstruction);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sendAndConfirmTransaction(connection, transaction, [</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Transaction confirmed, signature: </a:t>
            </a:r>
            <a:r>
              <a:rPr>
                <a:solidFill>
                  <a:srgbClr val="569CD6"/>
                </a:solidFill>
              </a:rPr>
              <a:t>${</a:t>
            </a:r>
            <a:r>
              <a:rPr>
                <a:solidFill>
                  <a:srgbClr val="D4D4D4"/>
                </a:solidFill>
              </a:rPr>
              <a:t>signature</a:t>
            </a:r>
            <a:r>
              <a:rPr>
                <a:solidFill>
                  <a:srgbClr val="569CD6"/>
                </a:solidFill>
              </a:rPr>
              <a:t>}</a:t>
            </a:r>
            <a:r>
              <a:t>!`</a:t>
            </a:r>
            <a:r>
              <a:rPr>
                <a:solidFill>
                  <a:srgbClr val="D4D4D4"/>
                </a:solidFill>
              </a:rPr>
              <a:t>);</a:t>
            </a:r>
          </a:p>
        </p:txBody>
      </p:sp>
      <p:sp>
        <p:nvSpPr>
          <p:cNvPr id="588" name="2. Make a transaction, add an instruction to send 0.01 SOL to a classmate, and run it!"/>
          <p:cNvSpPr txBox="1"/>
          <p:nvPr/>
        </p:nvSpPr>
        <p:spPr>
          <a:xfrm>
            <a:off x="1408463" y="379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transaction, add an instruction to send 0.01 SOL to a classmate, and run it!</a:t>
            </a:r>
          </a:p>
        </p:txBody>
      </p:sp>
      <p:sp>
        <p:nvSpPr>
          <p:cNvPr id="589"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590" name="npx esrun send-sol.ts"/>
          <p:cNvSpPr txBox="1"/>
          <p:nvPr/>
        </p:nvSpPr>
        <p:spPr>
          <a:xfrm>
            <a:off x="-2697505" y="12584168"/>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3. Check Solana Explorer"/>
          <p:cNvSpPr txBox="1"/>
          <p:nvPr>
            <p:ph type="title"/>
          </p:nvPr>
        </p:nvSpPr>
        <p:spPr>
          <a:prstGeom prst="rect">
            <a:avLst/>
          </a:prstGeom>
        </p:spPr>
        <p:txBody>
          <a:bodyPr/>
          <a:lstStyle/>
          <a:p>
            <a:pPr/>
            <a:r>
              <a:t>3. Check Solana Explorer</a:t>
            </a:r>
          </a:p>
        </p:txBody>
      </p:sp>
      <p:sp>
        <p:nvSpPr>
          <p:cNvPr id="595"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p:txBody>
      </p:sp>
      <p:pic>
        <p:nvPicPr>
          <p:cNvPr id="596"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const addMemoInstruction = createMemoInstruction(&quot;Hello from Solana!&quot;);…"/>
          <p:cNvSpPr txBox="1"/>
          <p:nvPr/>
        </p:nvSpPr>
        <p:spPr>
          <a:xfrm>
            <a:off x="3723881" y="8095826"/>
            <a:ext cx="16936238" cy="2692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addMemoInstruction = createMemoInstruction(</a:t>
            </a:r>
            <a:r>
              <a:rPr>
                <a:solidFill>
                  <a:srgbClr val="CE9178"/>
                </a:solidFill>
              </a:rPr>
              <a:t>"Hello from Solana!"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transaction.add(addMemoInstruction);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 memo is </a:t>
            </a:r>
            <a:r>
              <a:rPr>
                <a:solidFill>
                  <a:srgbClr val="569CD6"/>
                </a:solidFill>
              </a:rPr>
              <a:t>${</a:t>
            </a:r>
            <a:r>
              <a:t>memoText</a:t>
            </a:r>
            <a:r>
              <a:rPr>
                <a:solidFill>
                  <a:srgbClr val="569CD6"/>
                </a:solidFill>
              </a:rPr>
              <a:t>}</a:t>
            </a:r>
            <a:r>
              <a:rPr>
                <a:solidFill>
                  <a:srgbClr val="CE9178"/>
                </a:solidFill>
              </a:rPr>
              <a:t>...`</a:t>
            </a:r>
            <a:r>
              <a:t>);</a:t>
            </a:r>
          </a:p>
        </p:txBody>
      </p:sp>
      <p:sp>
        <p:nvSpPr>
          <p:cNvPr id="599" name="4. Add a second instruction and run it again!"/>
          <p:cNvSpPr txBox="1"/>
          <p:nvPr/>
        </p:nvSpPr>
        <p:spPr>
          <a:xfrm>
            <a:off x="1244261" y="268313"/>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Add a second instruction and run it again!</a:t>
            </a:r>
          </a:p>
        </p:txBody>
      </p:sp>
      <p:sp>
        <p:nvSpPr>
          <p:cNvPr id="600"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601" name="npx esrun send-sol.ts"/>
          <p:cNvSpPr txBox="1"/>
          <p:nvPr/>
        </p:nvSpPr>
        <p:spPr>
          <a:xfrm>
            <a:off x="-2775289" y="12645516"/>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
        <p:nvSpPr>
          <p:cNvPr id="602" name="import { createMemoInstruction } from &quot;@solana/spl-memo&quot;;"/>
          <p:cNvSpPr txBox="1"/>
          <p:nvPr/>
        </p:nvSpPr>
        <p:spPr>
          <a:xfrm>
            <a:off x="3723881" y="4993937"/>
            <a:ext cx="16936238"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createMemoInstruction } </a:t>
            </a:r>
            <a:r>
              <a:rPr>
                <a:solidFill>
                  <a:srgbClr val="569CD6"/>
                </a:solidFill>
              </a:rPr>
              <a:t>from</a:t>
            </a:r>
            <a:r>
              <a:t> </a:t>
            </a:r>
            <a:r>
              <a:rPr>
                <a:solidFill>
                  <a:srgbClr val="CE9178"/>
                </a:solidFill>
              </a:rPr>
              <a:t>"@solana/spl-memo"</a:t>
            </a:r>
            <a:r>
              <a:t>;</a:t>
            </a:r>
          </a:p>
        </p:txBody>
      </p:sp>
      <p:sp>
        <p:nvSpPr>
          <p:cNvPr id="603" name="Add this just after 'transaction.add(sendSolInstruction)'..."/>
          <p:cNvSpPr txBox="1"/>
          <p:nvPr/>
        </p:nvSpPr>
        <p:spPr>
          <a:xfrm>
            <a:off x="2617769" y="6717289"/>
            <a:ext cx="29477368" cy="11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just after 'transaction.add(sendSolInstruction)'...</a:t>
            </a:r>
          </a:p>
        </p:txBody>
      </p:sp>
      <p:sp>
        <p:nvSpPr>
          <p:cNvPr id="604" name="Add this to your imports:"/>
          <p:cNvSpPr txBox="1"/>
          <p:nvPr/>
        </p:nvSpPr>
        <p:spPr>
          <a:xfrm>
            <a:off x="2617769" y="3681053"/>
            <a:ext cx="29477368" cy="1180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to your imports:</a:t>
            </a:r>
          </a:p>
        </p:txBody>
      </p:sp>
      <p:sp>
        <p:nvSpPr>
          <p:cNvPr id="605" name="npm i@solana/spl-memo"/>
          <p:cNvSpPr txBox="1"/>
          <p:nvPr/>
        </p:nvSpPr>
        <p:spPr>
          <a:xfrm>
            <a:off x="2754851" y="11846387"/>
            <a:ext cx="58759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sz="3600">
                <a:latin typeface="Andale Mono"/>
                <a:ea typeface="Andale Mono"/>
                <a:cs typeface="Andale Mono"/>
                <a:sym typeface="Andale Mono"/>
              </a:defRPr>
            </a:lvl1pPr>
          </a:lstStyle>
          <a:p>
            <a:pPr/>
            <a:r>
              <a:t>npm i@solana/spl-memo</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5. Check Solana Explorer again"/>
          <p:cNvSpPr txBox="1"/>
          <p:nvPr>
            <p:ph type="title"/>
          </p:nvPr>
        </p:nvSpPr>
        <p:spPr>
          <a:prstGeom prst="rect">
            <a:avLst/>
          </a:prstGeom>
        </p:spPr>
        <p:txBody>
          <a:bodyPr/>
          <a:lstStyle/>
          <a:p>
            <a:pPr/>
            <a:r>
              <a:t>5. Check Solana Explorer again</a:t>
            </a:r>
          </a:p>
        </p:txBody>
      </p:sp>
      <p:sp>
        <p:nvSpPr>
          <p:cNvPr id="610"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a:p>
            <a:pPr/>
            <a:r>
              <a:t>What were the fees? What is this in USD?</a:t>
            </a:r>
          </a:p>
          <a:p>
            <a:pPr/>
          </a:p>
        </p:txBody>
      </p:sp>
      <p:pic>
        <p:nvPicPr>
          <p:cNvPr id="611"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Lesson 3 feedback"/>
          <p:cNvSpPr txBox="1"/>
          <p:nvPr>
            <p:ph type="title"/>
          </p:nvPr>
        </p:nvSpPr>
        <p:spPr>
          <a:xfrm>
            <a:off x="1187777" y="5743879"/>
            <a:ext cx="9779001" cy="1435101"/>
          </a:xfrm>
          <a:prstGeom prst="rect">
            <a:avLst/>
          </a:prstGeom>
        </p:spPr>
        <p:txBody>
          <a:bodyPr/>
          <a:lstStyle/>
          <a:p>
            <a:pPr/>
            <a:r>
              <a:t>Lesson 3 feedback</a:t>
            </a:r>
          </a:p>
        </p:txBody>
      </p:sp>
      <p:sp>
        <p:nvSpPr>
          <p:cNvPr id="614"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61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190"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91"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192"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193" name="CRYPTO"/>
          <p:cNvSpPr txBox="1"/>
          <p:nvPr/>
        </p:nvSpPr>
        <p:spPr>
          <a:xfrm>
            <a:off x="1617852" y="5697179"/>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sp>
        <p:nvSpPr>
          <p:cNvPr id="194" name="GRAPHY"/>
          <p:cNvSpPr txBox="1"/>
          <p:nvPr/>
        </p:nvSpPr>
        <p:spPr>
          <a:xfrm>
            <a:off x="12095150" y="5697179"/>
            <a:ext cx="10670998"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GRAPHY</a:t>
            </a:r>
          </a:p>
        </p:txBody>
      </p:sp>
      <p:sp>
        <p:nvSpPr>
          <p:cNvPr id="195" name="LESSON 1: INTRODUCTION TO"/>
          <p:cNvSpPr txBox="1"/>
          <p:nvPr/>
        </p:nvSpPr>
        <p:spPr>
          <a:xfrm>
            <a:off x="5317997" y="4941424"/>
            <a:ext cx="1374800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1: INTRODUCTION 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Image" descr="Image"/>
          <p:cNvPicPr>
            <a:picLocks noChangeAspect="1"/>
          </p:cNvPicPr>
          <p:nvPr/>
        </p:nvPicPr>
        <p:blipFill>
          <a:blip r:embed="rId3">
            <a:extLst/>
          </a:blip>
          <a:stretch>
            <a:fillRect/>
          </a:stretch>
        </p:blipFill>
        <p:spPr>
          <a:xfrm rot="19800000">
            <a:off x="11319638" y="9843277"/>
            <a:ext cx="26831631" cy="7777827"/>
          </a:xfrm>
          <a:prstGeom prst="rect">
            <a:avLst/>
          </a:prstGeom>
          <a:ln w="12700">
            <a:miter lim="400000"/>
          </a:ln>
        </p:spPr>
      </p:pic>
      <p:pic>
        <p:nvPicPr>
          <p:cNvPr id="618" name="Image" descr="Image"/>
          <p:cNvPicPr>
            <a:picLocks noChangeAspect="1"/>
          </p:cNvPicPr>
          <p:nvPr/>
        </p:nvPicPr>
        <p:blipFill>
          <a:blip r:embed="rId4">
            <a:extLst/>
          </a:blip>
          <a:stretch>
            <a:fillRect/>
          </a:stretch>
        </p:blipFill>
        <p:spPr>
          <a:xfrm rot="19800000">
            <a:off x="-2190364" y="-1788876"/>
            <a:ext cx="12223082" cy="9984552"/>
          </a:xfrm>
          <a:prstGeom prst="rect">
            <a:avLst/>
          </a:prstGeom>
          <a:ln w="12700">
            <a:miter lim="400000"/>
          </a:ln>
        </p:spPr>
      </p:pic>
      <p:pic>
        <p:nvPicPr>
          <p:cNvPr id="619" name="Image" descr="Image"/>
          <p:cNvPicPr>
            <a:picLocks noChangeAspect="1"/>
          </p:cNvPicPr>
          <p:nvPr/>
        </p:nvPicPr>
        <p:blipFill>
          <a:blip r:embed="rId5">
            <a:extLst/>
          </a:blip>
          <a:stretch>
            <a:fillRect/>
          </a:stretch>
        </p:blipFill>
        <p:spPr>
          <a:xfrm rot="19800000">
            <a:off x="7518662" y="-6631305"/>
            <a:ext cx="16952154" cy="17420990"/>
          </a:xfrm>
          <a:prstGeom prst="rect">
            <a:avLst/>
          </a:prstGeom>
          <a:ln w="12700">
            <a:miter lim="400000"/>
          </a:ln>
        </p:spPr>
      </p:pic>
      <p:pic>
        <p:nvPicPr>
          <p:cNvPr id="620" name="pasted-movie.png" descr="pasted-movie.png"/>
          <p:cNvPicPr>
            <a:picLocks noChangeAspect="1"/>
          </p:cNvPicPr>
          <p:nvPr/>
        </p:nvPicPr>
        <p:blipFill>
          <a:blip r:embed="rId6">
            <a:extLst/>
          </a:blip>
          <a:stretch>
            <a:fillRect/>
          </a:stretch>
        </p:blipFill>
        <p:spPr>
          <a:xfrm rot="19923988">
            <a:off x="-41889" y="3556000"/>
            <a:ext cx="8688221" cy="15659607"/>
          </a:xfrm>
          <a:prstGeom prst="rect">
            <a:avLst/>
          </a:prstGeom>
          <a:ln w="12700">
            <a:miter lim="400000"/>
          </a:ln>
        </p:spPr>
      </p:pic>
      <p:sp>
        <p:nvSpPr>
          <p:cNvPr id="621" name="TOKENS"/>
          <p:cNvSpPr txBox="1"/>
          <p:nvPr>
            <p:ph type="subTitle" sz="quarter" idx="1"/>
          </p:nvPr>
        </p:nvSpPr>
        <p:spPr>
          <a:xfrm>
            <a:off x="2555507" y="5314057"/>
            <a:ext cx="19679386" cy="3087886"/>
          </a:xfrm>
          <a:prstGeom prst="rect">
            <a:avLst/>
          </a:prstGeom>
        </p:spPr>
        <p:txBody>
          <a:bodyPr anchor="b"/>
          <a:lstStyle>
            <a:lvl1pPr algn="ctr" defTabSz="635634">
              <a:defRPr sz="19635"/>
            </a:lvl1pPr>
          </a:lstStyle>
          <a:p>
            <a:pPr/>
            <a:r>
              <a:t>TOKENS</a:t>
            </a:r>
          </a:p>
        </p:txBody>
      </p:sp>
      <p:sp>
        <p:nvSpPr>
          <p:cNvPr id="622" name="LESSON 4: MAKE AND TRANSFER"/>
          <p:cNvSpPr txBox="1"/>
          <p:nvPr/>
        </p:nvSpPr>
        <p:spPr>
          <a:xfrm>
            <a:off x="4665319" y="4615978"/>
            <a:ext cx="1545976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4: MAKE AND TRANSFER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2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2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2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30"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631"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36"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3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3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39"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40"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sp>
        <p:nvSpPr>
          <p:cNvPr id="641" name="USDC is one one many SPL tokens.…"/>
          <p:cNvSpPr txBox="1"/>
          <p:nvPr/>
        </p:nvSpPr>
        <p:spPr>
          <a:xfrm>
            <a:off x="952500" y="7300868"/>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46"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64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4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49"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50"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51"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52" name="pasted-movie.png" descr="pasted-movie.png"/>
          <p:cNvPicPr>
            <a:picLocks noChangeAspect="1"/>
          </p:cNvPicPr>
          <p:nvPr/>
        </p:nvPicPr>
        <p:blipFill>
          <a:blip r:embed="rId9">
            <a:extLst/>
          </a:blip>
          <a:stretch>
            <a:fillRect/>
          </a:stretch>
        </p:blipFill>
        <p:spPr>
          <a:xfrm>
            <a:off x="6699250" y="3483041"/>
            <a:ext cx="5346700" cy="2832101"/>
          </a:xfrm>
          <a:prstGeom prst="rect">
            <a:avLst/>
          </a:prstGeom>
          <a:ln w="12700">
            <a:miter lim="400000"/>
          </a:ln>
        </p:spPr>
      </p:pic>
      <p:sp>
        <p:nvSpPr>
          <p:cNvPr id="653"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654" name="USDC is one one many SPL tokens.…"/>
          <p:cNvSpPr txBox="1"/>
          <p:nvPr/>
        </p:nvSpPr>
        <p:spPr>
          <a:xfrm>
            <a:off x="333547" y="6499871"/>
            <a:ext cx="10991915"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a:p>
            <a:pPr algn="l" defTabSz="825500">
              <a:defRPr b="1" sz="3200"/>
            </a:pPr>
          </a:p>
          <a:p>
            <a:pPr algn="l" defTabSz="825500">
              <a:defRPr b="1" sz="3200"/>
            </a:pPr>
            <a:r>
              <a:t>The mint address includes information about the token, including a </a:t>
            </a:r>
            <a:r>
              <a:rPr>
                <a:solidFill>
                  <a:srgbClr val="730FC3"/>
                </a:solidFill>
              </a:rPr>
              <a:t>mint authority</a:t>
            </a:r>
            <a:r>
              <a:t>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59"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6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61"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62"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63"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64"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65" name="6921AR3gf3Xz7abdDmxh9V.png" descr="6921AR3gf3Xz7abdDmxh9V.png"/>
          <p:cNvPicPr>
            <a:picLocks noChangeAspect="1"/>
          </p:cNvPicPr>
          <p:nvPr/>
        </p:nvPicPr>
        <p:blipFill>
          <a:blip r:embed="rId9">
            <a:extLst/>
          </a:blip>
          <a:stretch>
            <a:fillRect/>
          </a:stretch>
        </p:blipFill>
        <p:spPr>
          <a:xfrm>
            <a:off x="13277315" y="6963769"/>
            <a:ext cx="4655084" cy="2734862"/>
          </a:xfrm>
          <a:prstGeom prst="rect">
            <a:avLst/>
          </a:prstGeom>
          <a:ln w="12700">
            <a:miter lim="400000"/>
          </a:ln>
        </p:spPr>
      </p:pic>
      <p:pic>
        <p:nvPicPr>
          <p:cNvPr id="666" name="pasted-movie.png" descr="pasted-movie.png"/>
          <p:cNvPicPr>
            <a:picLocks noChangeAspect="1"/>
          </p:cNvPicPr>
          <p:nvPr/>
        </p:nvPicPr>
        <p:blipFill>
          <a:blip r:embed="rId10">
            <a:extLst/>
          </a:blip>
          <a:stretch>
            <a:fillRect/>
          </a:stretch>
        </p:blipFill>
        <p:spPr>
          <a:xfrm>
            <a:off x="6699250" y="3483041"/>
            <a:ext cx="5346700" cy="2832101"/>
          </a:xfrm>
          <a:prstGeom prst="rect">
            <a:avLst/>
          </a:prstGeom>
          <a:ln w="12700">
            <a:miter lim="400000"/>
          </a:ln>
        </p:spPr>
      </p:pic>
      <p:pic>
        <p:nvPicPr>
          <p:cNvPr id="667" name="NBgMTTns9dV1ir4wC9brce.png" descr="NBgMTTns9dV1ir4wC9brce.png"/>
          <p:cNvPicPr>
            <a:picLocks noChangeAspect="1"/>
          </p:cNvPicPr>
          <p:nvPr/>
        </p:nvPicPr>
        <p:blipFill>
          <a:blip r:embed="rId11">
            <a:extLst/>
          </a:blip>
          <a:stretch>
            <a:fillRect/>
          </a:stretch>
        </p:blipFill>
        <p:spPr>
          <a:xfrm>
            <a:off x="13525500" y="9913234"/>
            <a:ext cx="4987290" cy="2176584"/>
          </a:xfrm>
          <a:prstGeom prst="rect">
            <a:avLst/>
          </a:prstGeom>
          <a:ln w="12700">
            <a:miter lim="400000"/>
          </a:ln>
        </p:spPr>
      </p:pic>
      <p:sp>
        <p:nvSpPr>
          <p:cNvPr id="668" name="Let's...…"/>
          <p:cNvSpPr txBox="1"/>
          <p:nvPr/>
        </p:nvSpPr>
        <p:spPr>
          <a:xfrm>
            <a:off x="1022468" y="6891904"/>
            <a:ext cx="4552221" cy="251492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520065">
              <a:defRPr b="1" sz="2016"/>
            </a:pPr>
            <a:r>
              <a:t>Let's...</a:t>
            </a:r>
          </a:p>
          <a:p>
            <a:pPr algn="l" defTabSz="520065">
              <a:defRPr b="1" sz="2016"/>
            </a:pPr>
          </a:p>
          <a:p>
            <a:pPr marL="373380" indent="-373380" algn="l" defTabSz="520065">
              <a:buSzPct val="100000"/>
              <a:buAutoNum type="arabicPeriod" startAt="1"/>
              <a:defRPr b="1" sz="2016"/>
            </a:pPr>
            <a:r>
              <a:t>Make our own token mint, with our address as the mint authority</a:t>
            </a:r>
          </a:p>
          <a:p>
            <a:pPr marL="373380" indent="-373380" algn="l" defTabSz="520065">
              <a:buSzPct val="100000"/>
              <a:buAutoNum type="arabicPeriod" startAt="1"/>
              <a:defRPr b="1" sz="2016"/>
            </a:pPr>
            <a:r>
              <a:t>Make a PDA for someone to store our tokens</a:t>
            </a:r>
          </a:p>
          <a:p>
            <a:pPr marL="373380" indent="-373380" algn="l" defTabSz="520065">
              <a:buSzPct val="100000"/>
              <a:buAutoNum type="arabicPeriod" startAt="1"/>
              <a:defRPr b="1" sz="2016"/>
            </a:pPr>
            <a:r>
              <a:t>Mint our tokens to their wallet!</a:t>
            </a:r>
          </a:p>
        </p:txBody>
      </p:sp>
      <p:sp>
        <p:nvSpPr>
          <p:cNvPr id="669" name="A token is uniquely defined by it's mint address…"/>
          <p:cNvSpPr txBox="1"/>
          <p:nvPr/>
        </p:nvSpPr>
        <p:spPr>
          <a:xfrm>
            <a:off x="-3971747" y="15530469"/>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A token is uniquely defined by it's mint address</a:t>
            </a:r>
          </a:p>
          <a:p>
            <a:pPr algn="l" defTabSz="825500">
              <a:defRPr b="1" sz="3200"/>
            </a:pPr>
          </a:p>
          <a:p>
            <a:pPr algn="l" defTabSz="825500">
              <a:defRPr b="1" sz="3200"/>
            </a:pPr>
            <a:r>
              <a:t>The mint address includes information about the token, including a mint authority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7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7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7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77"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78"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pic>
        <p:nvPicPr>
          <p:cNvPr id="679" name="Gfoq5BnH83UqvChGfeXhPg.png" descr="Gfoq5BnH83UqvChGfeXhPg.png"/>
          <p:cNvPicPr>
            <a:picLocks noChangeAspect="1"/>
          </p:cNvPicPr>
          <p:nvPr/>
        </p:nvPicPr>
        <p:blipFill>
          <a:blip r:embed="rId9">
            <a:extLst/>
          </a:blip>
          <a:stretch>
            <a:fillRect/>
          </a:stretch>
        </p:blipFill>
        <p:spPr>
          <a:xfrm>
            <a:off x="2784057" y="130000"/>
            <a:ext cx="3900367" cy="1911945"/>
          </a:xfrm>
          <a:prstGeom prst="rect">
            <a:avLst/>
          </a:prstGeom>
          <a:ln w="12700">
            <a:miter lim="400000"/>
          </a:ln>
        </p:spPr>
      </p:pic>
      <p:pic>
        <p:nvPicPr>
          <p:cNvPr id="680" name="GcbJjyX1Fh9f8ZE5dg18LA.png" descr="GcbJjyX1Fh9f8ZE5dg18LA.png"/>
          <p:cNvPicPr>
            <a:picLocks noChangeAspect="1"/>
          </p:cNvPicPr>
          <p:nvPr/>
        </p:nvPicPr>
        <p:blipFill>
          <a:blip r:embed="rId10">
            <a:extLst/>
          </a:blip>
          <a:stretch>
            <a:fillRect/>
          </a:stretch>
        </p:blipFill>
        <p:spPr>
          <a:xfrm>
            <a:off x="10685757" y="8989017"/>
            <a:ext cx="5250523" cy="2291466"/>
          </a:xfrm>
          <a:prstGeom prst="rect">
            <a:avLst/>
          </a:prstGeom>
          <a:ln w="12700">
            <a:miter lim="400000"/>
          </a:ln>
        </p:spPr>
      </p:pic>
      <p:pic>
        <p:nvPicPr>
          <p:cNvPr id="681" name="2NgSTVF4gCWS4uos9wFo8T.png" descr="2NgSTVF4gCWS4uos9wFo8T.png"/>
          <p:cNvPicPr>
            <a:picLocks noChangeAspect="1"/>
          </p:cNvPicPr>
          <p:nvPr/>
        </p:nvPicPr>
        <p:blipFill>
          <a:blip r:embed="rId11">
            <a:extLst/>
          </a:blip>
          <a:stretch>
            <a:fillRect/>
          </a:stretch>
        </p:blipFill>
        <p:spPr>
          <a:xfrm>
            <a:off x="16510000" y="8121419"/>
            <a:ext cx="3900367" cy="2291466"/>
          </a:xfrm>
          <a:prstGeom prst="rect">
            <a:avLst/>
          </a:prstGeom>
          <a:ln w="12700">
            <a:miter lim="400000"/>
          </a:ln>
        </p:spPr>
      </p:pic>
      <p:pic>
        <p:nvPicPr>
          <p:cNvPr id="682" name="NBgMTTns9dV1ir4wC9brce.png" descr="NBgMTTns9dV1ir4wC9brce.png"/>
          <p:cNvPicPr>
            <a:picLocks noChangeAspect="1"/>
          </p:cNvPicPr>
          <p:nvPr/>
        </p:nvPicPr>
        <p:blipFill>
          <a:blip r:embed="rId12">
            <a:extLst/>
          </a:blip>
          <a:stretch>
            <a:fillRect/>
          </a:stretch>
        </p:blipFill>
        <p:spPr>
          <a:xfrm>
            <a:off x="17233900" y="10421234"/>
            <a:ext cx="4987290" cy="2176584"/>
          </a:xfrm>
          <a:prstGeom prst="rect">
            <a:avLst/>
          </a:prstGeom>
          <a:ln w="12700">
            <a:miter lim="400000"/>
          </a:ln>
        </p:spPr>
      </p:pic>
      <p:pic>
        <p:nvPicPr>
          <p:cNvPr id="683" name="4MNt8NkaTGiZM5tuqF5rLa.png" descr="4MNt8NkaTGiZM5tuqF5rLa.png"/>
          <p:cNvPicPr>
            <a:picLocks noChangeAspect="1"/>
          </p:cNvPicPr>
          <p:nvPr/>
        </p:nvPicPr>
        <p:blipFill>
          <a:blip r:embed="rId13">
            <a:extLst/>
          </a:blip>
          <a:stretch>
            <a:fillRect/>
          </a:stretch>
        </p:blipFill>
        <p:spPr>
          <a:xfrm>
            <a:off x="8483600" y="4597400"/>
            <a:ext cx="4609725" cy="2841214"/>
          </a:xfrm>
          <a:prstGeom prst="rect">
            <a:avLst/>
          </a:prstGeom>
          <a:ln w="12700">
            <a:miter lim="400000"/>
          </a:ln>
        </p:spPr>
      </p:pic>
      <p:sp>
        <p:nvSpPr>
          <p:cNvPr id="684" name="We can transfer SPL tokens just like SOL, except instead of the System Program we use the Token Program to transfer them."/>
          <p:cNvSpPr txBox="1"/>
          <p:nvPr/>
        </p:nvSpPr>
        <p:spPr>
          <a:xfrm>
            <a:off x="749655" y="7702094"/>
            <a:ext cx="7058505" cy="2071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We can transfer SPL tokens just like SOL, except instead of the </a:t>
            </a:r>
            <a:r>
              <a:rPr>
                <a:solidFill>
                  <a:srgbClr val="9945FF"/>
                </a:solidFill>
              </a:rPr>
              <a:t>System Program</a:t>
            </a:r>
            <a:r>
              <a:t> we use the </a:t>
            </a:r>
            <a:r>
              <a:rPr>
                <a:solidFill>
                  <a:srgbClr val="14F195"/>
                </a:solidFill>
              </a:rPr>
              <a:t>Token Program</a:t>
            </a:r>
            <a:r>
              <a:t> to transfer them.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8"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689"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690"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691"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692" name="LAB"/>
          <p:cNvSpPr txBox="1"/>
          <p:nvPr>
            <p:ph type="subTitle" sz="half" idx="1"/>
          </p:nvPr>
        </p:nvSpPr>
        <p:spPr>
          <a:xfrm>
            <a:off x="1104900" y="4067173"/>
            <a:ext cx="21971000" cy="4024917"/>
          </a:xfrm>
          <a:prstGeom prst="rect">
            <a:avLst/>
          </a:prstGeom>
        </p:spPr>
        <p:txBody>
          <a:bodyPr anchor="b"/>
          <a:lstStyle>
            <a:lvl1pPr algn="ctr">
              <a:defRPr sz="25500"/>
            </a:lvl1pPr>
          </a:lstStyle>
          <a:p>
            <a:pPr/>
            <a:r>
              <a:t>LAB</a:t>
            </a:r>
          </a:p>
        </p:txBody>
      </p:sp>
      <p:sp>
        <p:nvSpPr>
          <p:cNvPr id="693" name="MAKING A TOKEN MINT,…"/>
          <p:cNvSpPr txBox="1"/>
          <p:nvPr/>
        </p:nvSpPr>
        <p:spPr>
          <a:xfrm>
            <a:off x="1308100" y="7866970"/>
            <a:ext cx="21971000" cy="17818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17244">
              <a:defRPr b="1" sz="5445"/>
            </a:pPr>
            <a:r>
              <a:t>MAKING A TOKEN MINT, </a:t>
            </a:r>
          </a:p>
          <a:p>
            <a:pPr defTabSz="817244">
              <a:defRPr b="1" sz="5445"/>
            </a:pPr>
            <a:r>
              <a:t>AND USING IT TO MINT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npm i @solana/spl-token"/>
          <p:cNvSpPr txBox="1"/>
          <p:nvPr/>
        </p:nvSpPr>
        <p:spPr>
          <a:xfrm>
            <a:off x="3723881" y="7198828"/>
            <a:ext cx="16936238"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@solana/spl-token</a:t>
            </a:r>
          </a:p>
        </p:txBody>
      </p:sp>
      <p:sp>
        <p:nvSpPr>
          <p:cNvPr id="696" name="1. Add the @solana/spl-token package"/>
          <p:cNvSpPr txBox="1"/>
          <p:nvPr/>
        </p:nvSpPr>
        <p:spPr>
          <a:xfrm>
            <a:off x="1682133" y="2101902"/>
            <a:ext cx="17577003"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Add the @solana/spl-token package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import { createMint } from &quot;@solana/spl-token&quot;;…"/>
          <p:cNvSpPr txBox="1"/>
          <p:nvPr/>
        </p:nvSpPr>
        <p:spPr>
          <a:xfrm>
            <a:off x="3723881" y="5472808"/>
            <a:ext cx="16936238" cy="4775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createMint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p:txBody>
      </p:sp>
      <p:sp>
        <p:nvSpPr>
          <p:cNvPr id="699" name="2. Load a keypair and connec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700" name="create-token-mint.ts"/>
          <p:cNvSpPr txBox="1"/>
          <p:nvPr/>
        </p:nvSpPr>
        <p:spPr>
          <a:xfrm>
            <a:off x="2287023" y="2999615"/>
            <a:ext cx="427299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a:t>
            </a:r>
          </a:p>
        </p:txBody>
      </p:sp>
      <p:sp>
        <p:nvSpPr>
          <p:cNvPr id="701" name="Continued on next page...."/>
          <p:cNvSpPr txBox="1"/>
          <p:nvPr/>
        </p:nvSpPr>
        <p:spPr>
          <a:xfrm>
            <a:off x="2287023" y="12086302"/>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continued…"/>
          <p:cNvSpPr txBox="1"/>
          <p:nvPr/>
        </p:nvSpPr>
        <p:spPr>
          <a:xfrm>
            <a:off x="3723881" y="5091808"/>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...continued</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 = </a:t>
            </a:r>
            <a:r>
              <a:rPr>
                <a:solidFill>
                  <a:srgbClr val="569CD6"/>
                </a:solidFill>
              </a:rPr>
              <a:t>await</a:t>
            </a:r>
            <a:r>
              <a:t> createMint(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user.publicKey,</a:t>
            </a:r>
          </a:p>
          <a:p>
            <a:pPr algn="l" defTabSz="457200">
              <a:defRPr>
                <a:solidFill>
                  <a:srgbClr val="569CD6"/>
                </a:solidFill>
                <a:latin typeface="Menlo Regular"/>
                <a:ea typeface="Menlo Regular"/>
                <a:cs typeface="Menlo Regular"/>
                <a:sym typeface="Menlo Regular"/>
              </a:defRPr>
            </a:pPr>
            <a:r>
              <a:rPr>
                <a:solidFill>
                  <a:srgbClr val="D4D4D4"/>
                </a:solidFill>
              </a:rPr>
              <a:t>  </a:t>
            </a:r>
            <a:r>
              <a:t>null</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B5CEA8"/>
                </a:solidFill>
              </a:rPr>
              <a:t>2</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"address"</a:t>
            </a:r>
            <a:r>
              <a:t>, tokenMint.toString(),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Token Mint: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706" name="3. Make a token mi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Make a token mint!</a:t>
            </a:r>
          </a:p>
        </p:txBody>
      </p:sp>
      <p:sp>
        <p:nvSpPr>
          <p:cNvPr id="707" name="npx esrun create-token-mint.ts"/>
          <p:cNvSpPr txBox="1"/>
          <p:nvPr/>
        </p:nvSpPr>
        <p:spPr>
          <a:xfrm>
            <a:off x="-2597978" y="11586037"/>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create-token-mint.ts</a:t>
            </a:r>
            <a:endParaRPr>
              <a:solidFill>
                <a:srgbClr val="D4D4D4"/>
              </a:solidFill>
            </a:endParaRPr>
          </a:p>
        </p:txBody>
      </p:sp>
      <p:sp>
        <p:nvSpPr>
          <p:cNvPr id="708" name="create-token-mint.ts continued"/>
          <p:cNvSpPr txBox="1"/>
          <p:nvPr/>
        </p:nvSpPr>
        <p:spPr>
          <a:xfrm>
            <a:off x="2834419" y="3499880"/>
            <a:ext cx="643280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 continued</a:t>
            </a:r>
          </a:p>
        </p:txBody>
      </p:sp>
      <p:pic>
        <p:nvPicPr>
          <p:cNvPr id="709"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pic>
        <p:nvPicPr>
          <p:cNvPr id="710" name="pasted-movie.png" descr="pasted-movie.png"/>
          <p:cNvPicPr>
            <a:picLocks noChangeAspect="1"/>
          </p:cNvPicPr>
          <p:nvPr/>
        </p:nvPicPr>
        <p:blipFill>
          <a:blip r:embed="rId4">
            <a:extLst/>
          </a:blip>
          <a:stretch>
            <a:fillRect/>
          </a:stretch>
        </p:blipFill>
        <p:spPr>
          <a:xfrm>
            <a:off x="14817591" y="942428"/>
            <a:ext cx="4834628" cy="301987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pasted-movie.png" descr="pasted-movie.png"/>
          <p:cNvPicPr>
            <a:picLocks noChangeAspect="1"/>
          </p:cNvPicPr>
          <p:nvPr/>
        </p:nvPicPr>
        <p:blipFill>
          <a:blip r:embed="rId3">
            <a:extLst/>
          </a:blip>
          <a:stretch>
            <a:fillRect/>
          </a:stretch>
        </p:blipFill>
        <p:spPr>
          <a:xfrm rot="427396">
            <a:off x="-3922316" y="6045200"/>
            <a:ext cx="8688221" cy="15659607"/>
          </a:xfrm>
          <a:prstGeom prst="rect">
            <a:avLst/>
          </a:prstGeom>
          <a:ln w="12700">
            <a:miter lim="400000"/>
          </a:ln>
        </p:spPr>
      </p:pic>
      <p:pic>
        <p:nvPicPr>
          <p:cNvPr id="198" name="pasted-movie.png" descr="pasted-movie.png"/>
          <p:cNvPicPr>
            <a:picLocks noChangeAspect="1"/>
          </p:cNvPicPr>
          <p:nvPr/>
        </p:nvPicPr>
        <p:blipFill>
          <a:blip r:embed="rId4">
            <a:extLst/>
          </a:blip>
          <a:stretch>
            <a:fillRect/>
          </a:stretch>
        </p:blipFill>
        <p:spPr>
          <a:xfrm rot="20177307">
            <a:off x="22866018" y="9118600"/>
            <a:ext cx="6953582" cy="13716000"/>
          </a:xfrm>
          <a:prstGeom prst="rect">
            <a:avLst/>
          </a:prstGeom>
          <a:ln w="12700">
            <a:miter lim="400000"/>
          </a:ln>
        </p:spPr>
      </p:pic>
      <p:pic>
        <p:nvPicPr>
          <p:cNvPr id="199" name="_4ef105bf-7967-490f-8fa0-3aebcbafa68a.jpeg" descr="_4ef105bf-7967-490f-8fa0-3aebcbafa68a.jpeg"/>
          <p:cNvPicPr>
            <a:picLocks noChangeAspect="1"/>
          </p:cNvPicPr>
          <p:nvPr/>
        </p:nvPicPr>
        <p:blipFill>
          <a:blip r:embed="rId5">
            <a:extLst/>
          </a:blip>
          <a:stretch>
            <a:fillRect/>
          </a:stretch>
        </p:blipFill>
        <p:spPr>
          <a:xfrm>
            <a:off x="-939800" y="-3976490"/>
            <a:ext cx="25732979" cy="25732980"/>
          </a:xfrm>
          <a:prstGeom prst="rect">
            <a:avLst/>
          </a:prstGeom>
          <a:ln w="12700">
            <a:miter lim="400000"/>
          </a:ln>
        </p:spPr>
      </p:pic>
      <p:sp>
        <p:nvSpPr>
          <p:cNvPr id="200" name="Rectangle"/>
          <p:cNvSpPr/>
          <p:nvPr/>
        </p:nvSpPr>
        <p:spPr>
          <a:xfrm>
            <a:off x="-1429544" y="-2706192"/>
            <a:ext cx="27751088" cy="19636384"/>
          </a:xfrm>
          <a:prstGeom prst="rect">
            <a:avLst/>
          </a:prstGeom>
          <a:solidFill>
            <a:srgbClr val="000000">
              <a:alpha val="69085"/>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01" name="Image" descr="Image"/>
          <p:cNvPicPr>
            <a:picLocks noChangeAspect="1"/>
          </p:cNvPicPr>
          <p:nvPr/>
        </p:nvPicPr>
        <p:blipFill>
          <a:blip r:embed="rId6">
            <a:extLst/>
          </a:blip>
          <a:srcRect l="46548" t="42229" r="0" b="0"/>
          <a:stretch>
            <a:fillRect/>
          </a:stretch>
        </p:blipFill>
        <p:spPr>
          <a:xfrm>
            <a:off x="-203284" y="-315676"/>
            <a:ext cx="6533483" cy="5768152"/>
          </a:xfrm>
          <a:prstGeom prst="rect">
            <a:avLst/>
          </a:prstGeom>
          <a:ln w="12700">
            <a:miter lim="400000"/>
          </a:ln>
        </p:spPr>
      </p:pic>
      <p:sp>
        <p:nvSpPr>
          <p:cNvPr id="202" name="SYMMETRIC CRYPTO"/>
          <p:cNvSpPr txBox="1"/>
          <p:nvPr/>
        </p:nvSpPr>
        <p:spPr>
          <a:xfrm>
            <a:off x="4138295" y="3795302"/>
            <a:ext cx="16107411"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4. Open Solana Explorer…"/>
          <p:cNvSpPr txBox="1"/>
          <p:nvPr>
            <p:ph type="title"/>
          </p:nvPr>
        </p:nvSpPr>
        <p:spPr>
          <a:xfrm>
            <a:off x="1187777" y="6140450"/>
            <a:ext cx="9779001" cy="1435100"/>
          </a:xfrm>
          <a:prstGeom prst="rect">
            <a:avLst/>
          </a:prstGeom>
        </p:spPr>
        <p:txBody>
          <a:bodyPr/>
          <a:lstStyle/>
          <a:p>
            <a:pPr defTabSz="1365469">
              <a:defRPr spc="-95" sz="4760"/>
            </a:pPr>
            <a:r>
              <a:t>4. Open Solana Explorer</a:t>
            </a:r>
          </a:p>
          <a:p>
            <a:pPr defTabSz="1365469">
              <a:defRPr spc="-95" sz="4760"/>
            </a:pPr>
            <a:r>
              <a:t>and look at the new Token Mint!</a:t>
            </a:r>
          </a:p>
        </p:txBody>
      </p:sp>
      <p:pic>
        <p:nvPicPr>
          <p:cNvPr id="71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3691" t="0" r="36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import { getOrCreateAssociatedTokenAccount } from &quot;@solana/spl-token&quot;;…"/>
          <p:cNvSpPr txBox="1"/>
          <p:nvPr/>
        </p:nvSpPr>
        <p:spPr>
          <a:xfrm>
            <a:off x="3520681" y="5025165"/>
            <a:ext cx="16936238" cy="6248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getOrCreateAssociatedTokenAccount } </a:t>
            </a:r>
            <a:r>
              <a:rPr>
                <a:solidFill>
                  <a:srgbClr val="569CD6"/>
                </a:solidFill>
              </a:rPr>
              <a:t>from</a:t>
            </a:r>
            <a:r>
              <a:t> </a:t>
            </a:r>
            <a:r>
              <a:rPr>
                <a:solidFill>
                  <a:srgbClr val="CE9178"/>
                </a:solidFill>
              </a:rPr>
              <a:t>"@solana/spl-token"</a:t>
            </a:r>
            <a:r>
              <a:t>;</a:t>
            </a: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718" name="create-token-account.ts"/>
          <p:cNvSpPr txBox="1"/>
          <p:nvPr/>
        </p:nvSpPr>
        <p:spPr>
          <a:xfrm>
            <a:off x="2287023" y="2999615"/>
            <a:ext cx="503468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a:t>
            </a:r>
          </a:p>
        </p:txBody>
      </p:sp>
      <p:sp>
        <p:nvSpPr>
          <p:cNvPr id="719"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720"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sp>
        <p:nvSpPr>
          <p:cNvPr id="721" name="5. Make a token account for a recipient"/>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Make a token account for a recipient</a:t>
            </a:r>
          </a:p>
        </p:txBody>
      </p:sp>
      <p:pic>
        <p:nvPicPr>
          <p:cNvPr id="722" name="6921AR3gf3Xz7abdDmxh9V.png" descr="6921AR3gf3Xz7abdDmxh9V.png"/>
          <p:cNvPicPr>
            <a:picLocks noChangeAspect="1"/>
          </p:cNvPicPr>
          <p:nvPr/>
        </p:nvPicPr>
        <p:blipFill>
          <a:blip r:embed="rId4">
            <a:extLst/>
          </a:blip>
          <a:stretch>
            <a:fillRect/>
          </a:stretch>
        </p:blipFill>
        <p:spPr>
          <a:xfrm>
            <a:off x="20842791" y="3878317"/>
            <a:ext cx="3828039" cy="2248973"/>
          </a:xfrm>
          <a:prstGeom prst="rect">
            <a:avLst/>
          </a:prstGeom>
          <a:ln w="12700">
            <a:miter lim="400000"/>
          </a:ln>
        </p:spPr>
      </p:pic>
      <p:pic>
        <p:nvPicPr>
          <p:cNvPr id="723" name="NBgMTTns9dV1ir4wC9brce.png" descr="NBgMTTns9dV1ir4wC9brce.png"/>
          <p:cNvPicPr>
            <a:picLocks noChangeAspect="1"/>
          </p:cNvPicPr>
          <p:nvPr/>
        </p:nvPicPr>
        <p:blipFill>
          <a:blip r:embed="rId5">
            <a:extLst/>
          </a:blip>
          <a:stretch>
            <a:fillRect/>
          </a:stretch>
        </p:blipFill>
        <p:spPr>
          <a:xfrm>
            <a:off x="20957708" y="6072824"/>
            <a:ext cx="3598206" cy="1570352"/>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 Subtitute in your token mint account from create-token-mint.ts…"/>
          <p:cNvSpPr txBox="1"/>
          <p:nvPr/>
        </p:nvSpPr>
        <p:spPr>
          <a:xfrm>
            <a:off x="3723881" y="3136008"/>
            <a:ext cx="16936238" cy="9448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"HYeUCAqdsQBkqQNHRoBPov42QySDhwM7zAqiorToosbz"</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a recipient from addresses.ts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"Hxsgo2tPiu6967VUaEquk232riDKkaqK89wBvdSCgjH7"</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tokenAccount = </a:t>
            </a:r>
            <a:r>
              <a:rPr>
                <a:solidFill>
                  <a:srgbClr val="569CD6"/>
                </a:solidFill>
              </a:rPr>
              <a:t>await</a:t>
            </a:r>
            <a:r>
              <a:t> getOrCreateAssociatedTokenAccount(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`Token Account: </a:t>
            </a:r>
            <a:r>
              <a:rPr>
                <a:solidFill>
                  <a:srgbClr val="569CD6"/>
                </a:solidFill>
              </a:rPr>
              <a:t>${</a:t>
            </a:r>
            <a:r>
              <a:t>tokenAccount.address.toBase58()</a:t>
            </a:r>
            <a:r>
              <a:rPr>
                <a:solidFill>
                  <a:srgbClr val="569CD6"/>
                </a:solidFill>
              </a:rPr>
              <a:t>}</a:t>
            </a:r>
            <a:r>
              <a:rPr>
                <a:solidFill>
                  <a:srgbClr val="CE9178"/>
                </a:solidFill>
              </a:rPr>
              <a: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tokenAccount.address.toBase58(),</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Created token Account: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728" name="6. Make a token account for a recipient continued"/>
          <p:cNvSpPr txBox="1"/>
          <p:nvPr/>
        </p:nvSpPr>
        <p:spPr>
          <a:xfrm>
            <a:off x="1103663" y="647517"/>
            <a:ext cx="2325947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token account for a recipient continued</a:t>
            </a:r>
          </a:p>
        </p:txBody>
      </p:sp>
      <p:sp>
        <p:nvSpPr>
          <p:cNvPr id="729" name="create-token-account.ts continued"/>
          <p:cNvSpPr txBox="1"/>
          <p:nvPr/>
        </p:nvSpPr>
        <p:spPr>
          <a:xfrm>
            <a:off x="2337823" y="2288416"/>
            <a:ext cx="71945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 continued</a:t>
            </a:r>
          </a:p>
        </p:txBody>
      </p:sp>
      <p:sp>
        <p:nvSpPr>
          <p:cNvPr id="730" name="npx esrun create-token-account.ts"/>
          <p:cNvSpPr txBox="1"/>
          <p:nvPr/>
        </p:nvSpPr>
        <p:spPr>
          <a:xfrm>
            <a:off x="-1988378" y="127975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create-token-account.ts</a:t>
            </a:r>
            <a:endParaRPr>
              <a:solidFill>
                <a:srgbClr val="D4D4D4"/>
              </a:solidFill>
            </a:endParaR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7. Open Solana Explorer and look at the recipient's new associated token account…"/>
          <p:cNvSpPr txBox="1"/>
          <p:nvPr>
            <p:ph type="title"/>
          </p:nvPr>
        </p:nvSpPr>
        <p:spPr>
          <a:xfrm>
            <a:off x="1187777" y="4720034"/>
            <a:ext cx="9779001" cy="4275932"/>
          </a:xfrm>
          <a:prstGeom prst="rect">
            <a:avLst/>
          </a:prstGeom>
        </p:spPr>
        <p:txBody>
          <a:bodyPr/>
          <a:lstStyle/>
          <a:p>
            <a:pPr defTabSz="1024102">
              <a:defRPr spc="-71" sz="3570"/>
            </a:pPr>
            <a:r>
              <a:t>7. Open Solana Explorer and look at the recipient's new associated token account</a:t>
            </a:r>
          </a:p>
          <a:p>
            <a:pPr defTabSz="1024102">
              <a:defRPr spc="-71" sz="3570"/>
            </a:pPr>
          </a:p>
          <a:p>
            <a:pPr defTabSz="1024102">
              <a:defRPr spc="-71" sz="3570"/>
            </a:pPr>
          </a:p>
          <a:p>
            <a:pPr defTabSz="1024102">
              <a:defRPr spc="-71" sz="3570"/>
            </a:pPr>
            <a:r>
              <a:t>Who is the </a:t>
            </a:r>
            <a:r>
              <a:rPr>
                <a:solidFill>
                  <a:srgbClr val="8F4AF6"/>
                </a:solidFill>
              </a:rPr>
              <a:t>owner</a:t>
            </a:r>
            <a:r>
              <a:t> of the newly created token account? </a:t>
            </a:r>
          </a:p>
          <a:p>
            <a:pPr defTabSz="1024102">
              <a:defRPr spc="-71" sz="3570"/>
            </a:pPr>
          </a:p>
          <a:p>
            <a:pPr defTabSz="1024102">
              <a:defRPr spc="-71" sz="3570"/>
            </a:pPr>
            <a:r>
              <a:t>What is the </a:t>
            </a:r>
            <a:r>
              <a:rPr>
                <a:solidFill>
                  <a:srgbClr val="70ED9D"/>
                </a:solidFill>
              </a:rPr>
              <a:t>mint</a:t>
            </a:r>
            <a:r>
              <a:t> of the newly created token account?</a:t>
            </a:r>
          </a:p>
        </p:txBody>
      </p:sp>
      <p:pic>
        <p:nvPicPr>
          <p:cNvPr id="735"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import { getOrCreateAssociatedTokenAccount, mintTo } from &quot;@solana/spl-token&quot;;…"/>
          <p:cNvSpPr txBox="1"/>
          <p:nvPr/>
        </p:nvSpPr>
        <p:spPr>
          <a:xfrm>
            <a:off x="3723881" y="4294965"/>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getOrCreateAssociatedTokenAccount, mintTo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Substitute in your token mint account from create-token-mint.ts</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738" name="8. Mint tokens!"/>
          <p:cNvSpPr txBox="1"/>
          <p:nvPr/>
        </p:nvSpPr>
        <p:spPr>
          <a:xfrm>
            <a:off x="1335645" y="1090326"/>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Mint tokens! </a:t>
            </a:r>
          </a:p>
        </p:txBody>
      </p:sp>
      <p:sp>
        <p:nvSpPr>
          <p:cNvPr id="739"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40"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 Let's mint the tokens to ourselves for now!…"/>
          <p:cNvSpPr txBox="1"/>
          <p:nvPr/>
        </p:nvSpPr>
        <p:spPr>
          <a:xfrm>
            <a:off x="3469881" y="4025008"/>
            <a:ext cx="16936238" cy="792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Let's mint the tokens to ourselves for now!</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recipientAssociatedTokenAccount = </a:t>
            </a:r>
            <a:r>
              <a:rPr>
                <a:solidFill>
                  <a:srgbClr val="569CD6"/>
                </a:solidFill>
              </a:rPr>
              <a:t>await</a:t>
            </a:r>
            <a:r>
              <a:t> getOrCreateAssociatedTokenAccount(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user.publicKey</a:t>
            </a:r>
          </a:p>
          <a:p>
            <a:pPr algn="l" defTabSz="457200">
              <a:defRPr sz="1700">
                <a:solidFill>
                  <a:srgbClr val="D4D4D4"/>
                </a:solidFill>
                <a:latin typeface="Menlo Regular"/>
                <a:ea typeface="Menlo Regular"/>
                <a:cs typeface="Menlo Regular"/>
                <a:sym typeface="Menlo Regular"/>
              </a:defRPr>
            </a:pPr>
            <a:r>
              <a:rPr sz="2400"/>
              <a:t>);</a:t>
            </a:r>
            <a:b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transactionSignature = </a:t>
            </a:r>
            <a:r>
              <a:rPr>
                <a:solidFill>
                  <a:srgbClr val="569CD6"/>
                </a:solidFill>
              </a:rPr>
              <a:t>await</a:t>
            </a:r>
            <a:r>
              <a:t> mintTo(</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recipientAssociatedTokenAccount.address,</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  </a:t>
            </a:r>
            <a:r>
              <a:rPr>
                <a:solidFill>
                  <a:srgbClr val="B5CEA8"/>
                </a:solidFill>
              </a:rPr>
              <a:t>10</a:t>
            </a:r>
            <a:r>
              <a:t> * MINOR_UNITS_PER_MAJOR_UNITS</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"transaction"</a:t>
            </a:r>
            <a:r>
              <a:t>, transactionSignature,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Success! Mint Token Transaction: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745" name="9. Mint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9. Mint tokens (continued) </a:t>
            </a:r>
          </a:p>
        </p:txBody>
      </p:sp>
      <p:sp>
        <p:nvSpPr>
          <p:cNvPr id="746"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47" name="npx esrun mint-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mint-tokens.ts</a:t>
            </a:r>
            <a:endParaRPr>
              <a:solidFill>
                <a:srgbClr val="D4D4D4"/>
              </a:solidFill>
            </a:endParaR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10. Open Solana Explorer…"/>
          <p:cNvSpPr txBox="1"/>
          <p:nvPr>
            <p:ph type="title"/>
          </p:nvPr>
        </p:nvSpPr>
        <p:spPr>
          <a:xfrm>
            <a:off x="1187777" y="4720034"/>
            <a:ext cx="9779001" cy="4275932"/>
          </a:xfrm>
          <a:prstGeom prst="rect">
            <a:avLst/>
          </a:prstGeom>
        </p:spPr>
        <p:txBody>
          <a:bodyPr/>
          <a:lstStyle/>
          <a:p>
            <a:pPr defTabSz="1146019">
              <a:defRPr spc="-79" sz="3995"/>
            </a:pPr>
            <a:r>
              <a:t>10. Open Solana Explorer</a:t>
            </a:r>
          </a:p>
          <a:p>
            <a:pPr defTabSz="1146019">
              <a:defRPr spc="-79" sz="3995"/>
            </a:pPr>
          </a:p>
          <a:p>
            <a:pPr defTabSz="1146019">
              <a:defRPr spc="-79" sz="3995"/>
            </a:pPr>
          </a:p>
          <a:p>
            <a:pPr defTabSz="1146019">
              <a:defRPr spc="-79" sz="3995"/>
            </a:pPr>
            <a:r>
              <a:t>Look at the Token Program Mint to Instruction</a:t>
            </a:r>
          </a:p>
          <a:p>
            <a:pPr defTabSz="1146019">
              <a:defRPr spc="-79" sz="3995"/>
            </a:pPr>
          </a:p>
          <a:p>
            <a:pPr defTabSz="1146019">
              <a:defRPr spc="-79" sz="3995"/>
            </a:pPr>
            <a:r>
              <a:t>What is the </a:t>
            </a:r>
            <a:r>
              <a:rPr>
                <a:solidFill>
                  <a:srgbClr val="56A184"/>
                </a:solidFill>
              </a:rPr>
              <a:t>updated balance</a:t>
            </a:r>
            <a:r>
              <a:t> of the recipients Asociated Token Account?</a:t>
            </a:r>
          </a:p>
        </p:txBody>
      </p:sp>
      <p:pic>
        <p:nvPicPr>
          <p:cNvPr id="752"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import &quot;dotenv/config&quot;;…"/>
          <p:cNvSpPr txBox="1"/>
          <p:nvPr/>
        </p:nvSpPr>
        <p:spPr>
          <a:xfrm>
            <a:off x="3520681" y="3844065"/>
            <a:ext cx="16936238" cy="8610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sz="2000">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getExplorerLink,</a:t>
            </a:r>
          </a:p>
          <a:p>
            <a:pPr algn="l" defTabSz="457200">
              <a:defRPr sz="2000">
                <a:solidFill>
                  <a:srgbClr val="D4D4D4"/>
                </a:solidFill>
                <a:latin typeface="Menlo Regular"/>
                <a:ea typeface="Menlo Regular"/>
                <a:cs typeface="Menlo Regular"/>
                <a:sym typeface="Menlo Regular"/>
              </a:defRPr>
            </a:pPr>
            <a:r>
              <a:t>  getKeypairFromEnvironment,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getOrCreateAssociatedTokenAccount, transfer } </a:t>
            </a:r>
            <a:r>
              <a:rPr>
                <a:solidFill>
                  <a:srgbClr val="569CD6"/>
                </a:solidFill>
              </a:rPr>
              <a:t>from</a:t>
            </a:r>
            <a:r>
              <a:t> </a:t>
            </a:r>
            <a:r>
              <a:rPr>
                <a:solidFill>
                  <a:srgbClr val="CE9178"/>
                </a:solidFill>
              </a:rPr>
              <a:t>"@solana/spl-token"</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console.log(</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Add the recipient public key here</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"YOUR_RECIPIENT_HERE"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Subtitute in your token mint account</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tokenMintAccount = </a:t>
            </a:r>
            <a:r>
              <a:rPr>
                <a:solidFill>
                  <a:srgbClr val="569CD6"/>
                </a:solidFill>
              </a:rPr>
              <a:t>new</a:t>
            </a:r>
            <a:r>
              <a:rPr>
                <a:solidFill>
                  <a:srgbClr val="D4D4D4"/>
                </a:solidFill>
              </a:rPr>
              <a:t> PublicKey(</a:t>
            </a:r>
            <a:r>
              <a:t>"YOUR_TOKEN_MINT_ADDRESS_HERE"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CE9178"/>
                </a:solidFill>
                <a:latin typeface="Menlo Regular"/>
                <a:ea typeface="Menlo Regular"/>
                <a:cs typeface="Menlo Regular"/>
                <a:sym typeface="Menlo Regular"/>
              </a:defRPr>
            </a:pPr>
            <a:r>
              <a:rPr>
                <a:solidFill>
                  <a:srgbClr val="D4D4D4"/>
                </a:solidFill>
              </a:rPr>
              <a:t>console.log(</a:t>
            </a:r>
            <a:r>
              <a:t>`💸 Attempting to send 1 token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p>
        </p:txBody>
      </p:sp>
      <p:sp>
        <p:nvSpPr>
          <p:cNvPr id="755" name="11. Send tokens!"/>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Send tokens! </a:t>
            </a:r>
          </a:p>
        </p:txBody>
      </p:sp>
      <p:sp>
        <p:nvSpPr>
          <p:cNvPr id="756"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57" name="continued on next slide..."/>
          <p:cNvSpPr txBox="1"/>
          <p:nvPr/>
        </p:nvSpPr>
        <p:spPr>
          <a:xfrm>
            <a:off x="1983947" y="12664216"/>
            <a:ext cx="525505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 Get or create the source and destination token accounts to store this token…"/>
          <p:cNvSpPr txBox="1"/>
          <p:nvPr/>
        </p:nvSpPr>
        <p:spPr>
          <a:xfrm>
            <a:off x="3469881" y="3955158"/>
            <a:ext cx="16936238" cy="80645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1700">
                <a:solidFill>
                  <a:srgbClr val="6A9955"/>
                </a:solidFill>
                <a:latin typeface="Menlo Regular"/>
                <a:ea typeface="Menlo Regular"/>
                <a:cs typeface="Menlo Regular"/>
                <a:sym typeface="Menlo Regular"/>
              </a:defRPr>
            </a:pPr>
            <a:r>
              <a:t>// Get or create the source and destination token accounts to store this token</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sourceTokenAccount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user.publicKey</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destinationTokenAccount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recipient</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6A9955"/>
                </a:solidFill>
                <a:latin typeface="Menlo Regular"/>
                <a:ea typeface="Menlo Regular"/>
                <a:cs typeface="Menlo Regular"/>
                <a:sym typeface="Menlo Regular"/>
              </a:defRPr>
            </a:pPr>
            <a:r>
              <a:t>// Transfer the tokens</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transfer(</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sourceTokenAccount.address,</a:t>
            </a:r>
          </a:p>
          <a:p>
            <a:pPr algn="l" defTabSz="457200">
              <a:defRPr sz="1700">
                <a:solidFill>
                  <a:srgbClr val="D4D4D4"/>
                </a:solidFill>
                <a:latin typeface="Menlo Regular"/>
                <a:ea typeface="Menlo Regular"/>
                <a:cs typeface="Menlo Regular"/>
                <a:sym typeface="Menlo Regular"/>
              </a:defRPr>
            </a:pPr>
            <a:r>
              <a:t>  destinationTokenAccount.address,</a:t>
            </a:r>
          </a:p>
          <a:p>
            <a:pPr algn="l" defTabSz="457200">
              <a:defRPr sz="1700">
                <a:solidFill>
                  <a:srgbClr val="D4D4D4"/>
                </a:solidFill>
                <a:latin typeface="Menlo Regular"/>
                <a:ea typeface="Menlo Regular"/>
                <a:cs typeface="Menlo Regular"/>
                <a:sym typeface="Menlo Regular"/>
              </a:defRPr>
            </a:pPr>
            <a:r>
              <a:t>  user,</a:t>
            </a:r>
          </a:p>
          <a:p>
            <a:pPr algn="l" defTabSz="457200">
              <a:defRPr sz="1700">
                <a:solidFill>
                  <a:srgbClr val="D4D4D4"/>
                </a:solidFill>
                <a:latin typeface="Menlo Regular"/>
                <a:ea typeface="Menlo Regular"/>
                <a:cs typeface="Menlo Regular"/>
                <a:sym typeface="Menlo Regular"/>
              </a:defRPr>
            </a:pPr>
            <a:r>
              <a:t>  </a:t>
            </a:r>
            <a:r>
              <a:rPr>
                <a:solidFill>
                  <a:srgbClr val="B5CEA8"/>
                </a:solidFill>
              </a:rPr>
              <a:t>1</a:t>
            </a:r>
            <a:r>
              <a:t> * MINOR_UNITS_PER_MAJOR_UNITS</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explorerLink = getExplorerLink(</a:t>
            </a:r>
            <a:r>
              <a:rPr>
                <a:solidFill>
                  <a:srgbClr val="CE9178"/>
                </a:solidFill>
              </a:rPr>
              <a:t>"transaction"</a:t>
            </a:r>
            <a:r>
              <a:t>, signature, </a:t>
            </a:r>
            <a:r>
              <a:rPr>
                <a:solidFill>
                  <a:srgbClr val="CE9178"/>
                </a:solidFill>
              </a:rPr>
              <a:t>"devnet"</a:t>
            </a: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CE9178"/>
                </a:solidFill>
                <a:latin typeface="Menlo Regular"/>
                <a:ea typeface="Menlo Regular"/>
                <a:cs typeface="Menlo Regular"/>
                <a:sym typeface="Menlo Regular"/>
              </a:defRPr>
            </a:pPr>
            <a:r>
              <a:rPr>
                <a:solidFill>
                  <a:srgbClr val="D4D4D4"/>
                </a:solidFill>
              </a:rPr>
              <a:t>console.log(</a:t>
            </a:r>
            <a:r>
              <a:t>`✅ Transaction confirmed, explorer link is: </a:t>
            </a:r>
            <a:r>
              <a:rPr>
                <a:solidFill>
                  <a:srgbClr val="569CD6"/>
                </a:solidFill>
              </a:rPr>
              <a:t>${</a:t>
            </a:r>
            <a:r>
              <a:rPr>
                <a:solidFill>
                  <a:srgbClr val="D4D4D4"/>
                </a:solidFill>
              </a:rPr>
              <a:t>explorerLink</a:t>
            </a:r>
            <a:r>
              <a:rPr>
                <a:solidFill>
                  <a:srgbClr val="569CD6"/>
                </a:solidFill>
              </a:rPr>
              <a:t>}</a:t>
            </a:r>
            <a:r>
              <a:t>!`</a:t>
            </a:r>
            <a:r>
              <a:rPr>
                <a:solidFill>
                  <a:srgbClr val="D4D4D4"/>
                </a:solidFill>
              </a:rPr>
              <a:t>);</a:t>
            </a:r>
          </a:p>
        </p:txBody>
      </p:sp>
      <p:sp>
        <p:nvSpPr>
          <p:cNvPr id="762" name="12. Send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12. Send tokens (continued) </a:t>
            </a:r>
          </a:p>
        </p:txBody>
      </p:sp>
      <p:sp>
        <p:nvSpPr>
          <p:cNvPr id="763"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64" name="npx esrun send-spl-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send-spl-tokens.ts</a:t>
            </a:r>
            <a:endParaRPr>
              <a:solidFill>
                <a:srgbClr val="D4D4D4"/>
              </a:solidFill>
            </a:endParaR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13. Open the transaction in Solana Explorer…"/>
          <p:cNvSpPr txBox="1"/>
          <p:nvPr>
            <p:ph type="title"/>
          </p:nvPr>
        </p:nvSpPr>
        <p:spPr>
          <a:xfrm>
            <a:off x="1187777" y="4720034"/>
            <a:ext cx="9779001" cy="4275932"/>
          </a:xfrm>
          <a:prstGeom prst="rect">
            <a:avLst/>
          </a:prstGeom>
        </p:spPr>
        <p:txBody>
          <a:bodyPr/>
          <a:lstStyle/>
          <a:p>
            <a:pPr defTabSz="1609303">
              <a:defRPr spc="-112" sz="5610"/>
            </a:pPr>
            <a:r>
              <a:t>13. Open the transaction in Solana Explorer</a:t>
            </a:r>
          </a:p>
          <a:p>
            <a:pPr defTabSz="1609303">
              <a:defRPr spc="-112" sz="5610"/>
            </a:pPr>
            <a:br/>
            <a:r>
              <a:t>What </a:t>
            </a:r>
            <a:r>
              <a:rPr>
                <a:solidFill>
                  <a:srgbClr val="16F195"/>
                </a:solidFill>
              </a:rPr>
              <a:t>accounts</a:t>
            </a:r>
            <a:r>
              <a:t> were involved in sending the SPL token?</a:t>
            </a:r>
          </a:p>
        </p:txBody>
      </p:sp>
      <p:pic>
        <p:nvPicPr>
          <p:cNvPr id="769" name="Screenshot 2024-05-07 at 15.47.16.png" descr="Screenshot 2024-05-07 at 15.47.16.png"/>
          <p:cNvPicPr>
            <a:picLocks noChangeAspect="1"/>
          </p:cNvPicPr>
          <p:nvPr/>
        </p:nvPicPr>
        <p:blipFill>
          <a:blip r:embed="rId2">
            <a:extLst/>
          </a:blip>
          <a:stretch>
            <a:fillRect/>
          </a:stretch>
        </p:blipFill>
        <p:spPr>
          <a:xfrm>
            <a:off x="11484607" y="3262630"/>
            <a:ext cx="12281620" cy="719074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07" name="pasted-movie.png" descr="pasted-movie.png"/>
          <p:cNvPicPr>
            <a:picLocks noChangeAspect="1"/>
          </p:cNvPicPr>
          <p:nvPr/>
        </p:nvPicPr>
        <p:blipFill>
          <a:blip r:embed="rId3">
            <a:extLst/>
          </a:blip>
          <a:stretch>
            <a:fillRect/>
          </a:stretch>
        </p:blipFill>
        <p:spPr>
          <a:xfrm rot="427396">
            <a:off x="-1819889" y="3149600"/>
            <a:ext cx="8688221" cy="15659607"/>
          </a:xfrm>
          <a:prstGeom prst="rect">
            <a:avLst/>
          </a:prstGeom>
          <a:ln w="12700">
            <a:miter lim="400000"/>
          </a:ln>
        </p:spPr>
      </p:pic>
      <p:pic>
        <p:nvPicPr>
          <p:cNvPr id="208" name="pasted-movie.png" descr="pasted-movie.png"/>
          <p:cNvPicPr>
            <a:picLocks noChangeAspect="1"/>
          </p:cNvPicPr>
          <p:nvPr/>
        </p:nvPicPr>
        <p:blipFill>
          <a:blip r:embed="rId4">
            <a:extLst/>
          </a:blip>
          <a:stretch>
            <a:fillRect/>
          </a:stretch>
        </p:blipFill>
        <p:spPr>
          <a:xfrm rot="21280554">
            <a:off x="17836818" y="-5003800"/>
            <a:ext cx="6953582" cy="13716000"/>
          </a:xfrm>
          <a:prstGeom prst="rect">
            <a:avLst/>
          </a:prstGeom>
          <a:ln w="12700">
            <a:miter lim="400000"/>
          </a:ln>
        </p:spPr>
      </p:pic>
      <p:sp>
        <p:nvSpPr>
          <p:cNvPr id="209" name="SENDER AND RECIPIENT…"/>
          <p:cNvSpPr txBox="1"/>
          <p:nvPr/>
        </p:nvSpPr>
        <p:spPr>
          <a:xfrm>
            <a:off x="4831841" y="53516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Lesson 4 feedback"/>
          <p:cNvSpPr txBox="1"/>
          <p:nvPr>
            <p:ph type="title"/>
          </p:nvPr>
        </p:nvSpPr>
        <p:spPr>
          <a:xfrm>
            <a:off x="1187777" y="5743879"/>
            <a:ext cx="9779001" cy="1435101"/>
          </a:xfrm>
          <a:prstGeom prst="rect">
            <a:avLst/>
          </a:prstGeom>
        </p:spPr>
        <p:txBody>
          <a:bodyPr/>
          <a:lstStyle/>
          <a:p>
            <a:pPr/>
            <a:r>
              <a:t>Lesson 4 feedback</a:t>
            </a:r>
          </a:p>
        </p:txBody>
      </p:sp>
      <p:sp>
        <p:nvSpPr>
          <p:cNvPr id="772"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773"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5"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776"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777"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778" name="METADATA"/>
          <p:cNvSpPr txBox="1"/>
          <p:nvPr/>
        </p:nvSpPr>
        <p:spPr>
          <a:xfrm>
            <a:off x="5542203" y="5802933"/>
            <a:ext cx="132995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METADATA</a:t>
            </a:r>
          </a:p>
        </p:txBody>
      </p:sp>
      <p:sp>
        <p:nvSpPr>
          <p:cNvPr id="779" name="LESSON 5: TOKEN"/>
          <p:cNvSpPr txBox="1"/>
          <p:nvPr/>
        </p:nvSpPr>
        <p:spPr>
          <a:xfrm>
            <a:off x="8043824" y="4835671"/>
            <a:ext cx="829635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5: TOKEN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1"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782"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783"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784"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785"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786"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787"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788"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sp>
        <p:nvSpPr>
          <p:cNvPr id="789"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790"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p:txBody>
      </p:sp>
      <p:pic>
        <p:nvPicPr>
          <p:cNvPr id="791" name="RLyqGJUW5EFeauMC9Dt8VV.png" descr="RLyqGJUW5EFeauMC9Dt8VV.png"/>
          <p:cNvPicPr>
            <a:picLocks noChangeAspect="1"/>
          </p:cNvPicPr>
          <p:nvPr/>
        </p:nvPicPr>
        <p:blipFill>
          <a:blip r:embed="rId9">
            <a:extLst/>
          </a:blip>
          <a:stretch>
            <a:fillRect/>
          </a:stretch>
        </p:blipFill>
        <p:spPr>
          <a:xfrm>
            <a:off x="-1804628" y="-4429824"/>
            <a:ext cx="7620001" cy="33020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3"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794"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795"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796"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797"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798"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799"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800"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sp>
        <p:nvSpPr>
          <p:cNvPr id="801"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802"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a:p>
            <a:pPr algn="l" defTabSz="825500">
              <a:defRPr b="1" sz="3200"/>
            </a:pPr>
          </a:p>
          <a:p>
            <a:pPr algn="l" defTabSz="825500">
              <a:defRPr b="1" sz="3200"/>
            </a:pPr>
            <a:r>
              <a:t>The metadata is stored in a </a:t>
            </a:r>
            <a:r>
              <a:rPr>
                <a:solidFill>
                  <a:srgbClr val="70ED9D"/>
                </a:solidFill>
              </a:rPr>
              <a:t>Solana PDA</a:t>
            </a:r>
            <a:r>
              <a:t>.</a:t>
            </a:r>
          </a:p>
        </p:txBody>
      </p:sp>
      <p:pic>
        <p:nvPicPr>
          <p:cNvPr id="803" name="NgRyRCbCzWLq7cmTt1NDaA.png" descr="NgRyRCbCzWLq7cmTt1NDaA.png"/>
          <p:cNvPicPr>
            <a:picLocks noChangeAspect="1"/>
          </p:cNvPicPr>
          <p:nvPr/>
        </p:nvPicPr>
        <p:blipFill>
          <a:blip r:embed="rId9">
            <a:extLst/>
          </a:blip>
          <a:stretch>
            <a:fillRect/>
          </a:stretch>
        </p:blipFill>
        <p:spPr>
          <a:xfrm>
            <a:off x="-5062907" y="5705020"/>
            <a:ext cx="5255927" cy="2305961"/>
          </a:xfrm>
          <a:prstGeom prst="rect">
            <a:avLst/>
          </a:prstGeom>
          <a:ln w="12700">
            <a:miter lim="400000"/>
          </a:ln>
        </p:spPr>
      </p:pic>
      <p:pic>
        <p:nvPicPr>
          <p:cNvPr id="804" name="pasted-movie.png" descr="pasted-movie.png"/>
          <p:cNvPicPr>
            <a:picLocks noChangeAspect="1"/>
          </p:cNvPicPr>
          <p:nvPr/>
        </p:nvPicPr>
        <p:blipFill>
          <a:blip r:embed="rId10">
            <a:extLst/>
          </a:blip>
          <a:stretch>
            <a:fillRect/>
          </a:stretch>
        </p:blipFill>
        <p:spPr>
          <a:xfrm>
            <a:off x="-2184400" y="17729200"/>
            <a:ext cx="6350000" cy="3403600"/>
          </a:xfrm>
          <a:prstGeom prst="rect">
            <a:avLst/>
          </a:prstGeom>
          <a:ln w="12700">
            <a:miter lim="400000"/>
          </a:ln>
        </p:spPr>
      </p:pic>
      <p:pic>
        <p:nvPicPr>
          <p:cNvPr id="805" name="pasted-movie.png" descr="pasted-movie.png"/>
          <p:cNvPicPr>
            <a:picLocks noChangeAspect="1"/>
          </p:cNvPicPr>
          <p:nvPr/>
        </p:nvPicPr>
        <p:blipFill>
          <a:blip r:embed="rId11">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808" name="Image" descr="Image"/>
          <p:cNvPicPr>
            <a:picLocks noChangeAspect="1"/>
          </p:cNvPicPr>
          <p:nvPr/>
        </p:nvPicPr>
        <p:blipFill>
          <a:blip r:embed="rId3">
            <a:alphaModFix amt="23253"/>
            <a:extLst/>
          </a:blip>
          <a:stretch>
            <a:fillRect/>
          </a:stretch>
        </p:blipFill>
        <p:spPr>
          <a:xfrm>
            <a:off x="-94057" y="-333880"/>
            <a:ext cx="12223083" cy="9984552"/>
          </a:xfrm>
          <a:prstGeom prst="rect">
            <a:avLst/>
          </a:prstGeom>
          <a:ln w="12700">
            <a:miter lim="400000"/>
          </a:ln>
        </p:spPr>
      </p:pic>
      <p:pic>
        <p:nvPicPr>
          <p:cNvPr id="809" name="Image" descr="Image"/>
          <p:cNvPicPr>
            <a:picLocks noChangeAspect="1"/>
          </p:cNvPicPr>
          <p:nvPr/>
        </p:nvPicPr>
        <p:blipFill>
          <a:blip r:embed="rId4">
            <a:extLst/>
          </a:blip>
          <a:stretch>
            <a:fillRect/>
          </a:stretch>
        </p:blipFill>
        <p:spPr>
          <a:xfrm>
            <a:off x="8534662" y="-233367"/>
            <a:ext cx="16952154" cy="17420990"/>
          </a:xfrm>
          <a:prstGeom prst="rect">
            <a:avLst/>
          </a:prstGeom>
          <a:ln w="12700">
            <a:miter lim="400000"/>
          </a:ln>
        </p:spPr>
      </p:pic>
      <p:pic>
        <p:nvPicPr>
          <p:cNvPr id="810"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811" name="QoT155mD5UQ2nzaxdvxKNs.png" descr="QoT155mD5UQ2nzaxdvxKNs.png"/>
          <p:cNvPicPr>
            <a:picLocks noChangeAspect="1"/>
          </p:cNvPicPr>
          <p:nvPr/>
        </p:nvPicPr>
        <p:blipFill>
          <a:blip r:embed="rId6">
            <a:extLst/>
          </a:blip>
          <a:stretch>
            <a:fillRect/>
          </a:stretch>
        </p:blipFill>
        <p:spPr>
          <a:xfrm>
            <a:off x="5842210" y="2838552"/>
            <a:ext cx="914401" cy="914401"/>
          </a:xfrm>
          <a:prstGeom prst="rect">
            <a:avLst/>
          </a:prstGeom>
          <a:ln w="12700">
            <a:miter lim="400000"/>
          </a:ln>
        </p:spPr>
      </p:pic>
      <p:pic>
        <p:nvPicPr>
          <p:cNvPr id="812" name="QoT155mD5UQ2nzaxdvxKNs.png" descr="QoT155mD5UQ2nzaxdvxKNs.png"/>
          <p:cNvPicPr>
            <a:picLocks noChangeAspect="1"/>
          </p:cNvPicPr>
          <p:nvPr/>
        </p:nvPicPr>
        <p:blipFill>
          <a:blip r:embed="rId6">
            <a:extLst/>
          </a:blip>
          <a:stretch>
            <a:fillRect/>
          </a:stretch>
        </p:blipFill>
        <p:spPr>
          <a:xfrm>
            <a:off x="11734800" y="6400800"/>
            <a:ext cx="914400" cy="914400"/>
          </a:xfrm>
          <a:prstGeom prst="rect">
            <a:avLst/>
          </a:prstGeom>
          <a:ln w="12700">
            <a:miter lim="400000"/>
          </a:ln>
        </p:spPr>
      </p:pic>
      <p:pic>
        <p:nvPicPr>
          <p:cNvPr id="813" name="pasted-movie.png" descr="pasted-movie.png"/>
          <p:cNvPicPr>
            <a:picLocks noChangeAspect="1"/>
          </p:cNvPicPr>
          <p:nvPr/>
        </p:nvPicPr>
        <p:blipFill>
          <a:blip r:embed="rId7">
            <a:extLst/>
          </a:blip>
          <a:stretch>
            <a:fillRect/>
          </a:stretch>
        </p:blipFill>
        <p:spPr>
          <a:xfrm>
            <a:off x="8260631" y="4846807"/>
            <a:ext cx="4330701" cy="2705101"/>
          </a:xfrm>
          <a:prstGeom prst="rect">
            <a:avLst/>
          </a:prstGeom>
          <a:ln w="12700">
            <a:miter lim="400000"/>
          </a:ln>
        </p:spPr>
      </p:pic>
      <p:pic>
        <p:nvPicPr>
          <p:cNvPr id="814" name="pasted-movie.png" descr="pasted-movie.png"/>
          <p:cNvPicPr>
            <a:picLocks noChangeAspect="1"/>
          </p:cNvPicPr>
          <p:nvPr/>
        </p:nvPicPr>
        <p:blipFill>
          <a:blip r:embed="rId8">
            <a:extLst/>
          </a:blip>
          <a:stretch>
            <a:fillRect/>
          </a:stretch>
        </p:blipFill>
        <p:spPr>
          <a:xfrm>
            <a:off x="15671612" y="7930437"/>
            <a:ext cx="5346701" cy="2832101"/>
          </a:xfrm>
          <a:prstGeom prst="rect">
            <a:avLst/>
          </a:prstGeom>
          <a:ln w="12700">
            <a:miter lim="400000"/>
          </a:ln>
        </p:spPr>
      </p:pic>
      <p:pic>
        <p:nvPicPr>
          <p:cNvPr id="815" name="NgRyRCbCzWLq7cmTt1NDaA.png" descr="NgRyRCbCzWLq7cmTt1NDaA.png"/>
          <p:cNvPicPr>
            <a:picLocks noChangeAspect="1"/>
          </p:cNvPicPr>
          <p:nvPr/>
        </p:nvPicPr>
        <p:blipFill>
          <a:blip r:embed="rId9">
            <a:extLst/>
          </a:blip>
          <a:stretch>
            <a:fillRect/>
          </a:stretch>
        </p:blipFill>
        <p:spPr>
          <a:xfrm>
            <a:off x="118693" y="3981603"/>
            <a:ext cx="5255927" cy="2305961"/>
          </a:xfrm>
          <a:prstGeom prst="rect">
            <a:avLst/>
          </a:prstGeom>
          <a:ln w="12700">
            <a:miter lim="400000"/>
          </a:ln>
        </p:spPr>
      </p:pic>
      <p:pic>
        <p:nvPicPr>
          <p:cNvPr id="816" name="pasted-movie.png" descr="pasted-movie.png"/>
          <p:cNvPicPr>
            <a:picLocks noChangeAspect="1"/>
          </p:cNvPicPr>
          <p:nvPr/>
        </p:nvPicPr>
        <p:blipFill>
          <a:blip r:embed="rId10">
            <a:extLst/>
          </a:blip>
          <a:stretch>
            <a:fillRect/>
          </a:stretch>
        </p:blipFill>
        <p:spPr>
          <a:xfrm>
            <a:off x="1574800" y="7010400"/>
            <a:ext cx="6350000" cy="3403600"/>
          </a:xfrm>
          <a:prstGeom prst="rect">
            <a:avLst/>
          </a:prstGeom>
          <a:ln w="12700">
            <a:miter lim="400000"/>
          </a:ln>
        </p:spPr>
      </p:pic>
      <p:pic>
        <p:nvPicPr>
          <p:cNvPr id="817" name="pasted-movie.png" descr="pasted-movie.png"/>
          <p:cNvPicPr>
            <a:picLocks noChangeAspect="1"/>
          </p:cNvPicPr>
          <p:nvPr/>
        </p:nvPicPr>
        <p:blipFill>
          <a:blip r:embed="rId11">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9"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820"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821"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822"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823"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824" name="CREATE TOKEN METADATA"/>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CREATE TOKEN METADATA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npm i &quot;@metaplex-foundation/mpl-token-metadata@2&quot;"/>
          <p:cNvSpPr txBox="1"/>
          <p:nvPr/>
        </p:nvSpPr>
        <p:spPr>
          <a:xfrm>
            <a:off x="3723881" y="6508749"/>
            <a:ext cx="16936238"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4200">
                <a:latin typeface="Andale Mono"/>
                <a:ea typeface="Andale Mono"/>
                <a:cs typeface="Andale Mono"/>
                <a:sym typeface="Andale Mono"/>
              </a:defRPr>
            </a:lvl1pPr>
          </a:lstStyle>
          <a:p>
            <a:pPr/>
            <a:r>
              <a:t>npm i "@metaplex-foundation/mpl-token-metadata@2"</a:t>
            </a:r>
          </a:p>
        </p:txBody>
      </p:sp>
      <p:sp>
        <p:nvSpPr>
          <p:cNvPr id="827" name="1. Install Metaplex version 2"/>
          <p:cNvSpPr txBox="1"/>
          <p:nvPr/>
        </p:nvSpPr>
        <p:spPr>
          <a:xfrm>
            <a:off x="1682133" y="2101902"/>
            <a:ext cx="1415316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Metaplex version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 This uses &quot;@metaplex-foundation/mpl-token-metadata@2&quot; to create tokens…"/>
          <p:cNvSpPr txBox="1"/>
          <p:nvPr/>
        </p:nvSpPr>
        <p:spPr>
          <a:xfrm>
            <a:off x="2835638" y="2536297"/>
            <a:ext cx="16936238" cy="10160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This uses "@metaplex-foundation/mpl-token-metadata@2" to create tokens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endParaRPr>
              <a:solidFill>
                <a:srgbClr val="D4D4D4"/>
              </a:solidFill>
            </a:endParaRPr>
          </a:p>
          <a:p>
            <a:pPr algn="l" defTabSz="457200">
              <a:defRPr>
                <a:solidFill>
                  <a:srgbClr val="6A9955"/>
                </a:solidFill>
                <a:latin typeface="Menlo Regular"/>
                <a:ea typeface="Menlo Regular"/>
                <a:cs typeface="Menlo Regular"/>
                <a:sym typeface="Menlo Regular"/>
              </a:defRPr>
            </a:pPr>
            <a:r>
              <a:t>// Yes, createCreate! We're making an instruction for createMetadataV3...</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DataV2, createCreateMetadataAccountV3Instruction } </a:t>
            </a:r>
            <a:r>
              <a:rPr>
                <a:solidFill>
                  <a:srgbClr val="569CD6"/>
                </a:solidFill>
              </a:rPr>
              <a:t>from</a:t>
            </a:r>
            <a:r>
              <a:t> </a:t>
            </a:r>
            <a:r>
              <a:rPr>
                <a:solidFill>
                  <a:srgbClr val="CE9178"/>
                </a:solidFill>
              </a:rPr>
              <a:t>"@metaplex-foundation/mpl-token-metadata"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We've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830" name="2. Load a keypair and connect"/>
          <p:cNvSpPr txBox="1"/>
          <p:nvPr/>
        </p:nvSpPr>
        <p:spPr>
          <a:xfrm>
            <a:off x="1408463" y="352605"/>
            <a:ext cx="19790588" cy="1192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831" name="create-token-metadata.ts"/>
          <p:cNvSpPr txBox="1"/>
          <p:nvPr/>
        </p:nvSpPr>
        <p:spPr>
          <a:xfrm>
            <a:off x="2401323" y="1710640"/>
            <a:ext cx="53144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a:t>
            </a:r>
          </a:p>
        </p:txBody>
      </p:sp>
      <p:sp>
        <p:nvSpPr>
          <p:cNvPr id="832" name="Continued on next page...."/>
          <p:cNvSpPr txBox="1"/>
          <p:nvPr/>
        </p:nvSpPr>
        <p:spPr>
          <a:xfrm>
            <a:off x="2287023" y="12936566"/>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const TOKEN_METADATA_PROGRAM_ID = new PublicKey(…"/>
          <p:cNvSpPr txBox="1"/>
          <p:nvPr/>
        </p:nvSpPr>
        <p:spPr>
          <a:xfrm>
            <a:off x="3723881" y="3694808"/>
            <a:ext cx="16936238" cy="8331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TOKEN_METADATA_PROGRAM_ID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"metaqbxxUerdq28cj1RbAWkYQm3ybzjb6a8bt518x1s"</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metadataData: DataV2 = {</a:t>
            </a:r>
          </a:p>
          <a:p>
            <a:pPr algn="l" defTabSz="457200">
              <a:defRPr>
                <a:solidFill>
                  <a:srgbClr val="CE9178"/>
                </a:solidFill>
                <a:latin typeface="Menlo Regular"/>
                <a:ea typeface="Menlo Regular"/>
                <a:cs typeface="Menlo Regular"/>
                <a:sym typeface="Menlo Regular"/>
              </a:defRPr>
            </a:pPr>
            <a:r>
              <a:rPr>
                <a:solidFill>
                  <a:srgbClr val="D4D4D4"/>
                </a:solidFill>
              </a:rPr>
              <a:t>  name: </a:t>
            </a:r>
            <a:r>
              <a:t>"Solana Training Token"</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symbol: </a:t>
            </a:r>
            <a:r>
              <a:rPr>
                <a:solidFill>
                  <a:srgbClr val="CE9178"/>
                </a:solidFill>
              </a:rPr>
              <a:t>"TRAINING"</a:t>
            </a:r>
            <a:r>
              <a:t>,</a:t>
            </a:r>
          </a:p>
          <a:p>
            <a:pPr algn="l" defTabSz="457200">
              <a:defRPr>
                <a:solidFill>
                  <a:srgbClr val="6A9955"/>
                </a:solidFill>
                <a:latin typeface="Menlo Regular"/>
                <a:ea typeface="Menlo Regular"/>
                <a:cs typeface="Menlo Regular"/>
                <a:sym typeface="Menlo Regular"/>
              </a:defRPr>
            </a:pPr>
            <a:r>
              <a:rPr>
                <a:solidFill>
                  <a:srgbClr val="D4D4D4"/>
                </a:solidFill>
              </a:rPr>
              <a:t>  </a:t>
            </a:r>
            <a:r>
              <a:t>// Arweave / IPFS / Pinata etc link using metaplex standard for off-chain data</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  uri: </a:t>
            </a:r>
            <a:r>
              <a:t>"https://raw.githubusercontent.com/solana-developers/professional-education/main/labs/sample-token-metadata.json"</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sellerFeeBasisPoints: </a:t>
            </a:r>
            <a:r>
              <a:rPr>
                <a:solidFill>
                  <a:srgbClr val="B5CEA8"/>
                </a:solidFill>
              </a:rPr>
              <a:t>0</a:t>
            </a:r>
            <a:r>
              <a:t>,</a:t>
            </a:r>
          </a:p>
          <a:p>
            <a:pPr algn="l" defTabSz="457200">
              <a:defRPr>
                <a:solidFill>
                  <a:srgbClr val="D4D4D4"/>
                </a:solidFill>
                <a:latin typeface="Menlo Regular"/>
                <a:ea typeface="Menlo Regular"/>
                <a:cs typeface="Menlo Regular"/>
                <a:sym typeface="Menlo Regular"/>
              </a:defRPr>
            </a:pPr>
            <a:r>
              <a:t>  creators: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collection: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uses: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a:t>
            </a:r>
          </a:p>
        </p:txBody>
      </p:sp>
      <p:sp>
        <p:nvSpPr>
          <p:cNvPr id="835" name="3. Set our Metadata"/>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Set our Metadata</a:t>
            </a:r>
          </a:p>
        </p:txBody>
      </p:sp>
      <p:sp>
        <p:nvSpPr>
          <p:cNvPr id="836"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37" name="Continued on next page...."/>
          <p:cNvSpPr txBox="1"/>
          <p:nvPr/>
        </p:nvSpPr>
        <p:spPr>
          <a:xfrm>
            <a:off x="2287023" y="12746702"/>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const metadataPDAAndBump = PublicKey.findProgramAddressSync(…"/>
          <p:cNvSpPr txBox="1"/>
          <p:nvPr/>
        </p:nvSpPr>
        <p:spPr>
          <a:xfrm>
            <a:off x="3317481" y="2450208"/>
            <a:ext cx="16936238" cy="1061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metadataPDAAndBump = PublicKey.findProgramAddressSync(</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Buffer.from(</a:t>
            </a:r>
            <a:r>
              <a:rPr>
                <a:solidFill>
                  <a:srgbClr val="CE9178"/>
                </a:solidFill>
              </a:rPr>
              <a:t>"metadata"</a:t>
            </a:r>
            <a:r>
              <a:t>),</a:t>
            </a:r>
          </a:p>
          <a:p>
            <a:pPr algn="l" defTabSz="457200">
              <a:defRPr sz="2000">
                <a:solidFill>
                  <a:srgbClr val="D4D4D4"/>
                </a:solidFill>
                <a:latin typeface="Menlo Regular"/>
                <a:ea typeface="Menlo Regular"/>
                <a:cs typeface="Menlo Regular"/>
                <a:sym typeface="Menlo Regular"/>
              </a:defRPr>
            </a:pPr>
            <a:r>
              <a:t>    TOKEN_METADATA_PROGRAM_ID.toBuffer(),</a:t>
            </a:r>
          </a:p>
          <a:p>
            <a:pPr algn="l" defTabSz="457200">
              <a:defRPr sz="2000">
                <a:solidFill>
                  <a:srgbClr val="D4D4D4"/>
                </a:solidFill>
                <a:latin typeface="Menlo Regular"/>
                <a:ea typeface="Menlo Regular"/>
                <a:cs typeface="Menlo Regular"/>
                <a:sym typeface="Menlo Regular"/>
              </a:defRPr>
            </a:pPr>
            <a:r>
              <a:t>    tokenMintAccount.toBuffer(),</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TOKEN_METADATA_PROGRAM_ID</a:t>
            </a: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 = metadataPDAAndBump[</a:t>
            </a:r>
            <a:r>
              <a:rPr>
                <a:solidFill>
                  <a:srgbClr val="B5CEA8"/>
                </a:solidFill>
              </a:rPr>
              <a:t>0</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createMetadataAccountInstruction =</a:t>
            </a:r>
          </a:p>
          <a:p>
            <a:pPr algn="l" defTabSz="457200">
              <a:defRPr sz="2000">
                <a:solidFill>
                  <a:srgbClr val="D4D4D4"/>
                </a:solidFill>
                <a:latin typeface="Menlo Regular"/>
                <a:ea typeface="Menlo Regular"/>
                <a:cs typeface="Menlo Regular"/>
                <a:sym typeface="Menlo Regular"/>
              </a:defRPr>
            </a:pPr>
            <a:r>
              <a:t>  createCreateMetadataAccountV3Instruction(</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metadata: metadataPDA,</a:t>
            </a:r>
          </a:p>
          <a:p>
            <a:pPr algn="l" defTabSz="457200">
              <a:defRPr sz="2000">
                <a:solidFill>
                  <a:srgbClr val="D4D4D4"/>
                </a:solidFill>
                <a:latin typeface="Menlo Regular"/>
                <a:ea typeface="Menlo Regular"/>
                <a:cs typeface="Menlo Regular"/>
                <a:sym typeface="Menlo Regular"/>
              </a:defRPr>
            </a:pPr>
            <a:r>
              <a:t>      mint: tokenMintAccount,</a:t>
            </a:r>
          </a:p>
          <a:p>
            <a:pPr algn="l" defTabSz="457200">
              <a:defRPr sz="2000">
                <a:solidFill>
                  <a:srgbClr val="D4D4D4"/>
                </a:solidFill>
                <a:latin typeface="Menlo Regular"/>
                <a:ea typeface="Menlo Regular"/>
                <a:cs typeface="Menlo Regular"/>
                <a:sym typeface="Menlo Regular"/>
              </a:defRPr>
            </a:pPr>
            <a:r>
              <a:t>      mintAuthority: user.publicKey,</a:t>
            </a:r>
          </a:p>
          <a:p>
            <a:pPr algn="l" defTabSz="457200">
              <a:defRPr sz="2000">
                <a:solidFill>
                  <a:srgbClr val="D4D4D4"/>
                </a:solidFill>
                <a:latin typeface="Menlo Regular"/>
                <a:ea typeface="Menlo Regular"/>
                <a:cs typeface="Menlo Regular"/>
                <a:sym typeface="Menlo Regular"/>
              </a:defRPr>
            </a:pPr>
            <a:r>
              <a:t>      payer: user.publicKey,</a:t>
            </a:r>
          </a:p>
          <a:p>
            <a:pPr algn="l" defTabSz="457200">
              <a:defRPr sz="2000">
                <a:solidFill>
                  <a:srgbClr val="D4D4D4"/>
                </a:solidFill>
                <a:latin typeface="Menlo Regular"/>
                <a:ea typeface="Menlo Regular"/>
                <a:cs typeface="Menlo Regular"/>
                <a:sym typeface="Menlo Regular"/>
              </a:defRPr>
            </a:pPr>
            <a:r>
              <a:t>      updateAuthority: user.publicKey,</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createMetadataAccountArgsV3: {</a:t>
            </a:r>
          </a:p>
          <a:p>
            <a:pPr algn="l" defTabSz="457200">
              <a:defRPr sz="2000">
                <a:solidFill>
                  <a:srgbClr val="D4D4D4"/>
                </a:solidFill>
                <a:latin typeface="Menlo Regular"/>
                <a:ea typeface="Menlo Regular"/>
                <a:cs typeface="Menlo Regular"/>
                <a:sym typeface="Menlo Regular"/>
              </a:defRPr>
            </a:pPr>
            <a:r>
              <a:t>        collectionDetails: </a:t>
            </a:r>
            <a:r>
              <a:rPr>
                <a:solidFill>
                  <a:srgbClr val="569CD6"/>
                </a:solidFill>
              </a:rPr>
              <a:t>null</a:t>
            </a:r>
            <a:r>
              <a:t>,</a:t>
            </a:r>
          </a:p>
          <a:p>
            <a:pPr algn="l" defTabSz="457200">
              <a:defRPr sz="2000">
                <a:solidFill>
                  <a:srgbClr val="D4D4D4"/>
                </a:solidFill>
                <a:latin typeface="Menlo Regular"/>
                <a:ea typeface="Menlo Regular"/>
                <a:cs typeface="Menlo Regular"/>
                <a:sym typeface="Menlo Regular"/>
              </a:defRPr>
            </a:pPr>
            <a:r>
              <a:t>        data: metadataData,</a:t>
            </a:r>
          </a:p>
          <a:p>
            <a:pPr algn="l" defTabSz="457200">
              <a:defRPr sz="2000">
                <a:solidFill>
                  <a:srgbClr val="D4D4D4"/>
                </a:solidFill>
                <a:latin typeface="Menlo Regular"/>
                <a:ea typeface="Menlo Regular"/>
                <a:cs typeface="Menlo Regular"/>
                <a:sym typeface="Menlo Regular"/>
              </a:defRPr>
            </a:pPr>
            <a:r>
              <a:t>        isMutable: </a:t>
            </a:r>
            <a:r>
              <a:rPr>
                <a:solidFill>
                  <a:srgbClr val="569CD6"/>
                </a:solidFill>
              </a:rPr>
              <a:t>true</a:t>
            </a:r>
            <a:r>
              <a:t>,</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transaction.add(createMetadataAccountInstruction);</a:t>
            </a:r>
          </a:p>
        </p:txBody>
      </p:sp>
      <p:sp>
        <p:nvSpPr>
          <p:cNvPr id="842" name="4. Make a PDA to store it"/>
          <p:cNvSpPr txBox="1"/>
          <p:nvPr/>
        </p:nvSpPr>
        <p:spPr>
          <a:xfrm>
            <a:off x="1408463" y="342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 PDA to store it</a:t>
            </a:r>
          </a:p>
        </p:txBody>
      </p:sp>
      <p:sp>
        <p:nvSpPr>
          <p:cNvPr id="843" name="create-token-metadata.ts (continued)"/>
          <p:cNvSpPr txBox="1"/>
          <p:nvPr/>
        </p:nvSpPr>
        <p:spPr>
          <a:xfrm>
            <a:off x="2198123" y="15102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44" name="Continued on next page...."/>
          <p:cNvSpPr txBox="1"/>
          <p:nvPr/>
        </p:nvSpPr>
        <p:spPr>
          <a:xfrm>
            <a:off x="2236223" y="13169267"/>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12" name="pasted-movie.png" descr="pasted-movie.png"/>
          <p:cNvPicPr>
            <a:picLocks noChangeAspect="1"/>
          </p:cNvPicPr>
          <p:nvPr/>
        </p:nvPicPr>
        <p:blipFill>
          <a:blip r:embed="rId3">
            <a:extLst/>
          </a:blip>
          <a:stretch>
            <a:fillRect/>
          </a:stretch>
        </p:blipFill>
        <p:spPr>
          <a:xfrm rot="179324">
            <a:off x="-1074159" y="753251"/>
            <a:ext cx="10869837" cy="19591743"/>
          </a:xfrm>
          <a:prstGeom prst="rect">
            <a:avLst/>
          </a:prstGeom>
          <a:ln w="12700">
            <a:miter lim="400000"/>
          </a:ln>
        </p:spPr>
      </p:pic>
      <p:pic>
        <p:nvPicPr>
          <p:cNvPr id="213" name="pasted-movie.png" descr="pasted-movie.png"/>
          <p:cNvPicPr>
            <a:picLocks noChangeAspect="1"/>
          </p:cNvPicPr>
          <p:nvPr/>
        </p:nvPicPr>
        <p:blipFill>
          <a:blip r:embed="rId4">
            <a:extLst/>
          </a:blip>
          <a:stretch>
            <a:fillRect/>
          </a:stretch>
        </p:blipFill>
        <p:spPr>
          <a:xfrm rot="21118835">
            <a:off x="17836818" y="-5003800"/>
            <a:ext cx="6953582" cy="13716000"/>
          </a:xfrm>
          <a:prstGeom prst="rect">
            <a:avLst/>
          </a:prstGeom>
          <a:ln w="12700">
            <a:miter lim="400000"/>
          </a:ln>
        </p:spPr>
      </p:pic>
      <p:sp>
        <p:nvSpPr>
          <p:cNvPr id="214" name="sender encrypts…"/>
          <p:cNvSpPr txBox="1"/>
          <p:nvPr/>
        </p:nvSpPr>
        <p:spPr>
          <a:xfrm>
            <a:off x="6186373" y="7521261"/>
            <a:ext cx="12011254" cy="29630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15" name="SENDER AND RECIPIENT…"/>
          <p:cNvSpPr txBox="1"/>
          <p:nvPr/>
        </p:nvSpPr>
        <p:spPr>
          <a:xfrm>
            <a:off x="4831841" y="29640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await sendAndConfirmTransaction(…"/>
          <p:cNvSpPr txBox="1"/>
          <p:nvPr/>
        </p:nvSpPr>
        <p:spPr>
          <a:xfrm>
            <a:off x="3317481" y="476374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await</a:t>
            </a:r>
            <a:r>
              <a:t> sendAndConfirmTransaction(</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tokenMintAccount.toString(),</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Look at the token mint again: </a:t>
            </a:r>
            <a:r>
              <a:rPr>
                <a:solidFill>
                  <a:srgbClr val="569CD6"/>
                </a:solidFill>
              </a:rPr>
              <a:t>${</a:t>
            </a:r>
            <a:r>
              <a:rPr>
                <a:solidFill>
                  <a:srgbClr val="D4D4D4"/>
                </a:solidFill>
              </a:rPr>
              <a:t>tokenMintLink</a:t>
            </a:r>
            <a:r>
              <a:rPr>
                <a:solidFill>
                  <a:srgbClr val="569CD6"/>
                </a:solidFill>
              </a:rPr>
              <a:t>}</a:t>
            </a:r>
            <a:r>
              <a:t>!`</a:t>
            </a:r>
            <a:r>
              <a:rPr>
                <a:solidFill>
                  <a:srgbClr val="D4D4D4"/>
                </a:solidFill>
              </a:rPr>
              <a:t>);</a:t>
            </a:r>
          </a:p>
        </p:txBody>
      </p:sp>
      <p:sp>
        <p:nvSpPr>
          <p:cNvPr id="849" name="5. Create our Metadata accou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Create our Metadata account!</a:t>
            </a:r>
          </a:p>
        </p:txBody>
      </p:sp>
      <p:sp>
        <p:nvSpPr>
          <p:cNvPr id="850"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51" name="npx esrun create-token-metadata.ts"/>
          <p:cNvSpPr txBox="1"/>
          <p:nvPr/>
        </p:nvSpPr>
        <p:spPr>
          <a:xfrm>
            <a:off x="-2211228" y="12297237"/>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create-token-metadata.ts</a:t>
            </a:r>
            <a:endParaRPr>
              <a:solidFill>
                <a:srgbClr val="D4D4D4"/>
              </a:solidFill>
            </a:endParaRP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6. Open Solana Explorer…"/>
          <p:cNvSpPr txBox="1"/>
          <p:nvPr>
            <p:ph type="title"/>
          </p:nvPr>
        </p:nvSpPr>
        <p:spPr>
          <a:xfrm>
            <a:off x="1187777" y="4720034"/>
            <a:ext cx="9779001" cy="4275932"/>
          </a:xfrm>
          <a:prstGeom prst="rect">
            <a:avLst/>
          </a:prstGeom>
        </p:spPr>
        <p:txBody>
          <a:bodyPr/>
          <a:lstStyle/>
          <a:p>
            <a:pPr defTabSz="1170402">
              <a:defRPr spc="-81" sz="4080"/>
            </a:pPr>
            <a:r>
              <a:t>6. Open Solana Explorer</a:t>
            </a:r>
          </a:p>
          <a:p>
            <a:pPr defTabSz="1170402">
              <a:defRPr spc="-81" sz="4080"/>
            </a:pPr>
          </a:p>
          <a:p>
            <a:pPr defTabSz="1170402">
              <a:defRPr spc="-81" sz="4080"/>
            </a:pPr>
          </a:p>
          <a:p>
            <a:pPr defTabSz="1170402">
              <a:defRPr spc="-81" sz="4080"/>
            </a:pPr>
            <a:r>
              <a:t>Look at the Token Mint - what changed?</a:t>
            </a:r>
          </a:p>
          <a:p>
            <a:pPr defTabSz="1170402">
              <a:defRPr spc="-81" sz="4080"/>
            </a:pPr>
          </a:p>
          <a:p>
            <a:pPr defTabSz="1170402">
              <a:defRPr spc="-81" sz="4080"/>
            </a:pPr>
            <a:r>
              <a:t>Click the </a:t>
            </a:r>
            <a:r>
              <a:rPr>
                <a:solidFill>
                  <a:srgbClr val="56A184"/>
                </a:solidFill>
              </a:rPr>
              <a:t>metadata tab</a:t>
            </a:r>
            <a:r>
              <a:t> of the token mint. What can you see?</a:t>
            </a:r>
          </a:p>
        </p:txBody>
      </p:sp>
      <p:pic>
        <p:nvPicPr>
          <p:cNvPr id="856" name="Screenshot 2024-03-27 at 08.55.43.png" descr="Screenshot 2024-03-27 at 08.55.43.png"/>
          <p:cNvPicPr>
            <a:picLocks noChangeAspect="1"/>
          </p:cNvPicPr>
          <p:nvPr/>
        </p:nvPicPr>
        <p:blipFill>
          <a:blip r:embed="rId2">
            <a:extLst/>
          </a:blip>
          <a:stretch>
            <a:fillRect/>
          </a:stretch>
        </p:blipFill>
        <p:spPr>
          <a:xfrm>
            <a:off x="11576050" y="1638300"/>
            <a:ext cx="12611100" cy="1043940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Lesson 5 feedback"/>
          <p:cNvSpPr txBox="1"/>
          <p:nvPr>
            <p:ph type="title"/>
          </p:nvPr>
        </p:nvSpPr>
        <p:spPr>
          <a:xfrm>
            <a:off x="1187777" y="5743879"/>
            <a:ext cx="9779001" cy="1435101"/>
          </a:xfrm>
          <a:prstGeom prst="rect">
            <a:avLst/>
          </a:prstGeom>
        </p:spPr>
        <p:txBody>
          <a:bodyPr/>
          <a:lstStyle/>
          <a:p>
            <a:pPr/>
            <a:r>
              <a:t>Lesson 5 feedback</a:t>
            </a:r>
          </a:p>
        </p:txBody>
      </p:sp>
      <p:sp>
        <p:nvSpPr>
          <p:cNvPr id="85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86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863"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864"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865" name="ANCHOR"/>
          <p:cNvSpPr txBox="1"/>
          <p:nvPr/>
        </p:nvSpPr>
        <p:spPr>
          <a:xfrm>
            <a:off x="6648653" y="5802933"/>
            <a:ext cx="110866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ANCHOR</a:t>
            </a:r>
          </a:p>
        </p:txBody>
      </p:sp>
      <p:sp>
        <p:nvSpPr>
          <p:cNvPr id="866" name="LESSON 6: INTRO TO"/>
          <p:cNvSpPr txBox="1"/>
          <p:nvPr/>
        </p:nvSpPr>
        <p:spPr>
          <a:xfrm>
            <a:off x="7188860" y="4835671"/>
            <a:ext cx="10006280"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6: INTRO TO  </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The most popular way to build onchain apps is using Rust using the Anchor framework."/>
          <p:cNvSpPr txBox="1"/>
          <p:nvPr>
            <p:ph type="ctrTitle"/>
          </p:nvPr>
        </p:nvSpPr>
        <p:spPr>
          <a:xfrm>
            <a:off x="1206498" y="4533900"/>
            <a:ext cx="21971004" cy="4648200"/>
          </a:xfrm>
          <a:prstGeom prst="rect">
            <a:avLst/>
          </a:prstGeom>
        </p:spPr>
        <p:txBody>
          <a:bodyPr/>
          <a:lstStyle/>
          <a:p>
            <a:pPr defTabSz="2365188">
              <a:defRPr spc="-225" sz="11252"/>
            </a:pPr>
            <a:r>
              <a:t>The most popular way to build onchain apps is using </a:t>
            </a:r>
            <a:r>
              <a:rPr>
                <a:solidFill>
                  <a:srgbClr val="9844FD"/>
                </a:solidFill>
              </a:rPr>
              <a:t>Rust</a:t>
            </a:r>
            <a:r>
              <a:t> using the </a:t>
            </a:r>
            <a:r>
              <a:rPr>
                <a:solidFill>
                  <a:srgbClr val="14F195"/>
                </a:solidFill>
              </a:rPr>
              <a:t>Anchor</a:t>
            </a:r>
            <a:r>
              <a:t> framework.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2"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873"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874" name="Image" descr="Image"/>
          <p:cNvPicPr>
            <a:picLocks noChangeAspect="1"/>
          </p:cNvPicPr>
          <p:nvPr/>
        </p:nvPicPr>
        <p:blipFill>
          <a:blip r:embed="rId4">
            <a:extLst/>
          </a:blip>
          <a:stretch>
            <a:fillRect/>
          </a:stretch>
        </p:blipFill>
        <p:spPr>
          <a:xfrm>
            <a:off x="8480415" y="-287614"/>
            <a:ext cx="16952154" cy="17420991"/>
          </a:xfrm>
          <a:prstGeom prst="rect">
            <a:avLst/>
          </a:prstGeom>
          <a:ln w="12700">
            <a:miter lim="400000"/>
          </a:ln>
        </p:spPr>
      </p:pic>
      <p:pic>
        <p:nvPicPr>
          <p:cNvPr id="875"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876" name="FFUDX4QEzQ6fwn32BY26zn.png" descr="FFUDX4QEzQ6fwn32BY26zn.png"/>
          <p:cNvPicPr>
            <a:picLocks noChangeAspect="1"/>
          </p:cNvPicPr>
          <p:nvPr/>
        </p:nvPicPr>
        <p:blipFill>
          <a:blip r:embed="rId6">
            <a:extLst/>
          </a:blip>
          <a:stretch>
            <a:fillRect/>
          </a:stretch>
        </p:blipFill>
        <p:spPr>
          <a:xfrm>
            <a:off x="15020042" y="7591867"/>
            <a:ext cx="3872900" cy="2291466"/>
          </a:xfrm>
          <a:prstGeom prst="rect">
            <a:avLst/>
          </a:prstGeom>
          <a:ln w="12700">
            <a:miter lim="400000"/>
          </a:ln>
        </p:spPr>
      </p:pic>
      <p:sp>
        <p:nvSpPr>
          <p:cNvPr id="877" name="Our first program sets Favorite things using a Program Derived Address to store them."/>
          <p:cNvSpPr txBox="1"/>
          <p:nvPr/>
        </p:nvSpPr>
        <p:spPr>
          <a:xfrm>
            <a:off x="749655" y="7949744"/>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Our first program sets </a:t>
            </a:r>
            <a:r>
              <a:rPr>
                <a:solidFill>
                  <a:srgbClr val="9945FF"/>
                </a:solidFill>
              </a:rPr>
              <a:t>Favorite things </a:t>
            </a:r>
            <a:r>
              <a:t>using a </a:t>
            </a:r>
            <a:r>
              <a:rPr>
                <a:solidFill>
                  <a:srgbClr val="14F195"/>
                </a:solidFill>
              </a:rPr>
              <a:t>Program Derived Address</a:t>
            </a:r>
            <a:r>
              <a:t> to store them.</a:t>
            </a:r>
          </a:p>
        </p:txBody>
      </p:sp>
      <p:pic>
        <p:nvPicPr>
          <p:cNvPr id="878" name="PN6AFqX127iDYVUkCC6iEj.png" descr="PN6AFqX127iDYVUkCC6iEj.png"/>
          <p:cNvPicPr>
            <a:picLocks noChangeAspect="1"/>
          </p:cNvPicPr>
          <p:nvPr/>
        </p:nvPicPr>
        <p:blipFill>
          <a:blip r:embed="rId7">
            <a:extLst/>
          </a:blip>
          <a:stretch>
            <a:fillRect/>
          </a:stretch>
        </p:blipFill>
        <p:spPr>
          <a:xfrm>
            <a:off x="5662123" y="2620381"/>
            <a:ext cx="4689866" cy="2291466"/>
          </a:xfrm>
          <a:prstGeom prst="rect">
            <a:avLst/>
          </a:prstGeom>
          <a:ln w="12700">
            <a:miter lim="400000"/>
          </a:ln>
        </p:spPr>
      </p:pic>
      <p:pic>
        <p:nvPicPr>
          <p:cNvPr id="879" name="pasted-movie.png" descr="pasted-movie.png"/>
          <p:cNvPicPr>
            <a:picLocks noChangeAspect="1"/>
          </p:cNvPicPr>
          <p:nvPr/>
        </p:nvPicPr>
        <p:blipFill>
          <a:blip r:embed="rId8">
            <a:extLst/>
          </a:blip>
          <a:stretch>
            <a:fillRect/>
          </a:stretch>
        </p:blipFill>
        <p:spPr>
          <a:xfrm>
            <a:off x="9006427" y="8023490"/>
            <a:ext cx="4815349" cy="2985517"/>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You might not know Rust, but ..."/>
          <p:cNvSpPr txBox="1"/>
          <p:nvPr>
            <p:ph type="title"/>
          </p:nvPr>
        </p:nvSpPr>
        <p:spPr>
          <a:xfrm>
            <a:off x="1206500" y="2821888"/>
            <a:ext cx="21971000" cy="1433163"/>
          </a:xfrm>
          <a:prstGeom prst="rect">
            <a:avLst/>
          </a:prstGeom>
        </p:spPr>
        <p:txBody>
          <a:bodyPr/>
          <a:lstStyle/>
          <a:p>
            <a:pPr/>
            <a:r>
              <a:t>You might not know Rust, but ...</a:t>
            </a:r>
          </a:p>
        </p:txBody>
      </p:sp>
      <p:sp>
        <p:nvSpPr>
          <p:cNvPr id="882" name="Most onchain programs are only a few hundred lines.…"/>
          <p:cNvSpPr txBox="1"/>
          <p:nvPr>
            <p:ph type="body" idx="1"/>
          </p:nvPr>
        </p:nvSpPr>
        <p:spPr>
          <a:xfrm>
            <a:off x="1206500" y="5183686"/>
            <a:ext cx="21971000" cy="8256012"/>
          </a:xfrm>
          <a:prstGeom prst="rect">
            <a:avLst/>
          </a:prstGeom>
        </p:spPr>
        <p:txBody>
          <a:bodyPr/>
          <a:lstStyle/>
          <a:p>
            <a:pPr/>
            <a:r>
              <a:t>Most onchain programs are </a:t>
            </a:r>
            <a:r>
              <a:rPr>
                <a:solidFill>
                  <a:srgbClr val="16F195"/>
                </a:solidFill>
              </a:rPr>
              <a:t>only a few hundred lines</a:t>
            </a:r>
            <a:r>
              <a:t>. </a:t>
            </a:r>
          </a:p>
          <a:p>
            <a:pPr/>
            <a:r>
              <a:t>Onchain programs are often </a:t>
            </a:r>
            <a:r>
              <a:rPr>
                <a:solidFill>
                  <a:srgbClr val="9342F7"/>
                </a:solidFill>
              </a:rPr>
              <a:t>similar to each other</a:t>
            </a:r>
            <a:r>
              <a:t>! Most Anchor programs only use the first 6 chapters of the Rust book.</a:t>
            </a:r>
          </a:p>
          <a:p>
            <a:pPr/>
            <a:r>
              <a:t>The VScode '</a:t>
            </a:r>
            <a:r>
              <a:rPr>
                <a:solidFill>
                  <a:srgbClr val="16F195"/>
                </a:solidFill>
              </a:rPr>
              <a:t>Rust Analyzer</a:t>
            </a:r>
            <a:r>
              <a:t>' extension can help spot errors</a:t>
            </a:r>
          </a:p>
          <a:p>
            <a:pPr/>
            <a:r>
              <a:t>Solana Stack Exchange is there to answer your Anchor and Rust questions!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Some important things to know"/>
          <p:cNvSpPr txBox="1"/>
          <p:nvPr>
            <p:ph type="title"/>
          </p:nvPr>
        </p:nvSpPr>
        <p:spPr>
          <a:xfrm>
            <a:off x="1206500" y="1574978"/>
            <a:ext cx="21971000" cy="1433164"/>
          </a:xfrm>
          <a:prstGeom prst="rect">
            <a:avLst/>
          </a:prstGeom>
        </p:spPr>
        <p:txBody>
          <a:bodyPr/>
          <a:lstStyle/>
          <a:p>
            <a:pPr/>
            <a:r>
              <a:t>Some important things to know</a:t>
            </a:r>
          </a:p>
        </p:txBody>
      </p:sp>
      <p:sp>
        <p:nvSpPr>
          <p:cNvPr id="887" name="Anchor instruction handlers write their changes to the blockchain. They don't return values. Instead, they succeed or fail.…"/>
          <p:cNvSpPr txBox="1"/>
          <p:nvPr>
            <p:ph type="body" idx="1"/>
          </p:nvPr>
        </p:nvSpPr>
        <p:spPr>
          <a:prstGeom prst="rect">
            <a:avLst/>
          </a:prstGeom>
        </p:spPr>
        <p:txBody>
          <a:bodyPr/>
          <a:lstStyle/>
          <a:p>
            <a:pPr/>
            <a:r>
              <a:t>Anchor instruction handlers write their changes to the blockchain. They don't return values. Instead, they succeed or fail. </a:t>
            </a:r>
          </a:p>
          <a:p>
            <a:pPr/>
            <a:r>
              <a:t>AccountInfo and &lt;'info&gt; is the name that Solana Native (ie, without Anchor) uses for accounts. </a:t>
            </a:r>
          </a:p>
          <a:p>
            <a:pPr/>
            <a:r>
              <a:t>You'll often see 'checked()' functions that do math or transfers with additional checks added.</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Rust equivalents of TypeScript concepts"/>
          <p:cNvSpPr txBox="1"/>
          <p:nvPr>
            <p:ph type="ctrTitle"/>
          </p:nvPr>
        </p:nvSpPr>
        <p:spPr>
          <a:xfrm>
            <a:off x="906078" y="734338"/>
            <a:ext cx="21971004" cy="1481872"/>
          </a:xfrm>
          <a:prstGeom prst="rect">
            <a:avLst/>
          </a:prstGeom>
        </p:spPr>
        <p:txBody>
          <a:bodyPr/>
          <a:lstStyle>
            <a:lvl1pPr defTabSz="1901904">
              <a:defRPr spc="-180" sz="9048"/>
            </a:lvl1pPr>
          </a:lstStyle>
          <a:p>
            <a:pPr/>
            <a:r>
              <a:t>Rust equivalents of TypeScript concepts</a:t>
            </a:r>
          </a:p>
        </p:txBody>
      </p:sp>
      <p:graphicFrame>
        <p:nvGraphicFramePr>
          <p:cNvPr id="890" name="Table 1"/>
          <p:cNvGraphicFramePr/>
          <p:nvPr/>
        </p:nvGraphicFramePr>
        <p:xfrm>
          <a:off x="1206496" y="2730500"/>
          <a:ext cx="22376479" cy="1028050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7454592"/>
                <a:gridCol w="7454592"/>
                <a:gridCol w="7454592"/>
              </a:tblGrid>
              <a:tr h="1283475">
                <a:tc>
                  <a:txBody>
                    <a:bodyPr/>
                    <a:lstStyle/>
                    <a:p>
                      <a:pPr defTabSz="914400">
                        <a:tabLst>
                          <a:tab pos="1663700" algn="l"/>
                        </a:tabLst>
                        <a:defRPr b="0">
                          <a:solidFill>
                            <a:srgbClr val="000000"/>
                          </a:solidFill>
                        </a:defRPr>
                      </a:pPr>
                      <a:r>
                        <a:rPr b="1" sz="3200">
                          <a:solidFill>
                            <a:srgbClr val="FFFFFF"/>
                          </a:solidFill>
                        </a:rPr>
                        <a:t>TypeScript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Rust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Notes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Number, BN, BigInt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u8, u16, u32, etc.
i8, i16, i32 etc  </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i means signed, ie has a +/-
Then the size in bits.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String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String, str</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Array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Array or vec</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Syntax is the same, so Vec&lt;str&gt;</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interface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Struct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Structs are stricter - you can't add properties!</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None!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Macro</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Applied at compile time, to wrap around the next statement and generate code.</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import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use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Dependencies are crates in [dependencies] in Cargo.toml</a:t>
                      </a:r>
                    </a:p>
                  </a:txBody>
                  <a:tcPr marL="50800" marR="50800" marT="50800" marB="50800" anchor="ctr" anchorCtr="0" horzOverflow="overflow"/>
                </a:tc>
              </a:tr>
              <a:tr h="1283475">
                <a:tc>
                  <a:txBody>
                    <a:bodyPr/>
                    <a:lstStyle/>
                    <a:p>
                      <a:pPr defTabSz="914400">
                        <a:tabLst>
                          <a:tab pos="1663700" algn="l"/>
                        </a:tabLst>
                        <a:defRPr b="0">
                          <a:solidFill>
                            <a:srgbClr val="000000"/>
                          </a:solidFill>
                        </a:defRPr>
                      </a:pPr>
                      <a:r>
                        <a:rPr b="1" sz="3200">
                          <a:solidFill>
                            <a:srgbClr val="FFFFFF"/>
                          </a:solidFill>
                        </a:rPr>
                        <a: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 or .</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Rust uses . for methods, and :: for a namespace seperator.</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A minor note before the lab:"/>
          <p:cNvSpPr txBox="1"/>
          <p:nvPr>
            <p:ph type="ctrTitle"/>
          </p:nvPr>
        </p:nvSpPr>
        <p:spPr>
          <a:xfrm>
            <a:off x="1206498" y="1635191"/>
            <a:ext cx="21971004" cy="4648201"/>
          </a:xfrm>
          <a:prstGeom prst="rect">
            <a:avLst/>
          </a:prstGeom>
        </p:spPr>
        <p:txBody>
          <a:bodyPr/>
          <a:lstStyle/>
          <a:p>
            <a:pPr/>
            <a:r>
              <a:t>A minor note before the lab:</a:t>
            </a:r>
          </a:p>
        </p:txBody>
      </p:sp>
      <p:sp>
        <p:nvSpPr>
          <p:cNvPr id="895" name="The word 'favorites' is spelt differently in British English and American English.…"/>
          <p:cNvSpPr txBox="1"/>
          <p:nvPr>
            <p:ph type="subTitle" sz="half" idx="1"/>
          </p:nvPr>
        </p:nvSpPr>
        <p:spPr>
          <a:xfrm>
            <a:off x="1206500" y="6470931"/>
            <a:ext cx="21971000" cy="3356869"/>
          </a:xfrm>
          <a:prstGeom prst="rect">
            <a:avLst/>
          </a:prstGeom>
        </p:spPr>
        <p:txBody>
          <a:bodyPr/>
          <a:lstStyle/>
          <a:p>
            <a:pPr defTabSz="635634">
              <a:defRPr sz="4235"/>
            </a:pPr>
            <a:r>
              <a:t>The word 'favorites' is spelt differently in British English and American English.</a:t>
            </a:r>
          </a:p>
          <a:p>
            <a:pPr defTabSz="635634">
              <a:defRPr sz="4235"/>
            </a:pPr>
          </a:p>
          <a:p>
            <a:pPr defTabSz="635634">
              <a:defRPr sz="4235"/>
            </a:pPr>
            <a:r>
              <a:t>Be consistent in your spelling! </a:t>
            </a:r>
          </a:p>
          <a:p>
            <a:pPr defTabSz="635634">
              <a:defRPr sz="4235"/>
            </a:pPr>
          </a:p>
          <a:p>
            <a:pPr defTabSz="635634">
              <a:defRPr sz="4235"/>
            </a:pPr>
            <a:r>
              <a:t>This lab uses American English.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